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9" r:id="rId9"/>
    <p:sldId id="260" r:id="rId10"/>
    <p:sldId id="279" r:id="rId11"/>
    <p:sldId id="270" r:id="rId12"/>
    <p:sldId id="271" r:id="rId13"/>
    <p:sldId id="280" r:id="rId14"/>
    <p:sldId id="273" r:id="rId15"/>
    <p:sldId id="274" r:id="rId16"/>
    <p:sldId id="261" r:id="rId17"/>
    <p:sldId id="275" r:id="rId18"/>
    <p:sldId id="276" r:id="rId19"/>
    <p:sldId id="277" r:id="rId20"/>
    <p:sldId id="278"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9CD4E-CB32-49E6-BD20-EC22E51D25CA}" v="737" dt="2026-03-16T09:29:49.577"/>
    <p1510:client id="{9E0A8649-2F01-4F94-82F1-8D930D578851}" v="47" dt="2026-03-16T08:21:55.21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3/18/2026</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16166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3/18/2026</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7839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endParaRPr lang="en-US"/>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3/18/2026</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3351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10"/>
          </p:nvPr>
        </p:nvSpPr>
        <p:spPr/>
        <p:txBody>
          <a:bodyPr/>
          <a:lstStyle/>
          <a:p>
            <a:fld id="{B7AE9C44-9DAE-47EA-BF7B-527501938C3F}" type="datetimeFigureOut">
              <a:rPr lang="en-US" smtClean="0"/>
              <a:t>3/18/2026</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365797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B7AE9C44-9DAE-47EA-BF7B-527501938C3F}" type="datetimeFigureOut">
              <a:rPr lang="en-US" smtClean="0"/>
              <a:t>3/18/2026</a:t>
            </a:fld>
            <a:endParaRPr lang="en-US"/>
          </a:p>
        </p:txBody>
      </p:sp>
      <p:sp>
        <p:nvSpPr>
          <p:cNvPr id="5" name="Pladsholder til sidefod 4"/>
          <p:cNvSpPr>
            <a:spLocks noGrp="1"/>
          </p:cNvSpPr>
          <p:nvPr>
            <p:ph type="ftr" sz="quarter" idx="11"/>
          </p:nvPr>
        </p:nvSpPr>
        <p:spPr/>
        <p:txBody>
          <a:bodyPr/>
          <a:lstStyle/>
          <a:p>
            <a:endParaRPr lang="en-US"/>
          </a:p>
        </p:txBody>
      </p:sp>
      <p:sp>
        <p:nvSpPr>
          <p:cNvPr id="6" name="Pladsholder til slidenummer 5"/>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01371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dato 4"/>
          <p:cNvSpPr>
            <a:spLocks noGrp="1"/>
          </p:cNvSpPr>
          <p:nvPr>
            <p:ph type="dt" sz="half" idx="10"/>
          </p:nvPr>
        </p:nvSpPr>
        <p:spPr/>
        <p:txBody>
          <a:bodyPr/>
          <a:lstStyle/>
          <a:p>
            <a:fld id="{B7AE9C44-9DAE-47EA-BF7B-527501938C3F}" type="datetimeFigureOut">
              <a:rPr lang="en-US" smtClean="0"/>
              <a:t>3/18/2026</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77196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endParaRPr lang="en-US"/>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Pladsholder til dato 6"/>
          <p:cNvSpPr>
            <a:spLocks noGrp="1"/>
          </p:cNvSpPr>
          <p:nvPr>
            <p:ph type="dt" sz="half" idx="10"/>
          </p:nvPr>
        </p:nvSpPr>
        <p:spPr/>
        <p:txBody>
          <a:bodyPr/>
          <a:lstStyle/>
          <a:p>
            <a:fld id="{B7AE9C44-9DAE-47EA-BF7B-527501938C3F}" type="datetimeFigureOut">
              <a:rPr lang="en-US" smtClean="0"/>
              <a:t>3/18/2026</a:t>
            </a:fld>
            <a:endParaRPr lang="en-US"/>
          </a:p>
        </p:txBody>
      </p:sp>
      <p:sp>
        <p:nvSpPr>
          <p:cNvPr id="8" name="Pladsholder til sidefod 7"/>
          <p:cNvSpPr>
            <a:spLocks noGrp="1"/>
          </p:cNvSpPr>
          <p:nvPr>
            <p:ph type="ftr" sz="quarter" idx="11"/>
          </p:nvPr>
        </p:nvSpPr>
        <p:spPr/>
        <p:txBody>
          <a:bodyPr/>
          <a:lstStyle/>
          <a:p>
            <a:endParaRPr lang="en-US"/>
          </a:p>
        </p:txBody>
      </p:sp>
      <p:sp>
        <p:nvSpPr>
          <p:cNvPr id="9" name="Pladsholder til slidenummer 8"/>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178614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ato 2"/>
          <p:cNvSpPr>
            <a:spLocks noGrp="1"/>
          </p:cNvSpPr>
          <p:nvPr>
            <p:ph type="dt" sz="half" idx="10"/>
          </p:nvPr>
        </p:nvSpPr>
        <p:spPr/>
        <p:txBody>
          <a:bodyPr/>
          <a:lstStyle/>
          <a:p>
            <a:fld id="{B7AE9C44-9DAE-47EA-BF7B-527501938C3F}" type="datetimeFigureOut">
              <a:rPr lang="en-US" smtClean="0"/>
              <a:t>3/18/2026</a:t>
            </a:fld>
            <a:endParaRPr lang="en-US"/>
          </a:p>
        </p:txBody>
      </p:sp>
      <p:sp>
        <p:nvSpPr>
          <p:cNvPr id="4" name="Pladsholder til sidefod 3"/>
          <p:cNvSpPr>
            <a:spLocks noGrp="1"/>
          </p:cNvSpPr>
          <p:nvPr>
            <p:ph type="ftr" sz="quarter" idx="11"/>
          </p:nvPr>
        </p:nvSpPr>
        <p:spPr/>
        <p:txBody>
          <a:bodyPr/>
          <a:lstStyle/>
          <a:p>
            <a:endParaRPr lang="en-US"/>
          </a:p>
        </p:txBody>
      </p:sp>
      <p:sp>
        <p:nvSpPr>
          <p:cNvPr id="5" name="Pladsholder til slidenummer 4"/>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73774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7AE9C44-9DAE-47EA-BF7B-527501938C3F}" type="datetimeFigureOut">
              <a:rPr lang="en-US" smtClean="0"/>
              <a:t>3/18/2026</a:t>
            </a:fld>
            <a:endParaRPr lang="en-US"/>
          </a:p>
        </p:txBody>
      </p:sp>
      <p:sp>
        <p:nvSpPr>
          <p:cNvPr id="3" name="Pladsholder til sidefod 2"/>
          <p:cNvSpPr>
            <a:spLocks noGrp="1"/>
          </p:cNvSpPr>
          <p:nvPr>
            <p:ph type="ftr" sz="quarter" idx="11"/>
          </p:nvPr>
        </p:nvSpPr>
        <p:spPr/>
        <p:txBody>
          <a:bodyPr/>
          <a:lstStyle/>
          <a:p>
            <a:endParaRPr lang="en-US"/>
          </a:p>
        </p:txBody>
      </p:sp>
      <p:sp>
        <p:nvSpPr>
          <p:cNvPr id="4" name="Pladsholder til slidenummer 3"/>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52501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3/18/2026</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90453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7AE9C44-9DAE-47EA-BF7B-527501938C3F}" type="datetimeFigureOut">
              <a:rPr lang="en-US" smtClean="0"/>
              <a:t>3/18/2026</a:t>
            </a:fld>
            <a:endParaRPr lang="en-US"/>
          </a:p>
        </p:txBody>
      </p:sp>
      <p:sp>
        <p:nvSpPr>
          <p:cNvPr id="6" name="Pladsholder til sidefod 5"/>
          <p:cNvSpPr>
            <a:spLocks noGrp="1"/>
          </p:cNvSpPr>
          <p:nvPr>
            <p:ph type="ftr" sz="quarter" idx="11"/>
          </p:nvPr>
        </p:nvSpPr>
        <p:spPr/>
        <p:txBody>
          <a:bodyPr/>
          <a:lstStyle/>
          <a:p>
            <a:endParaRPr lang="en-US"/>
          </a:p>
        </p:txBody>
      </p:sp>
      <p:sp>
        <p:nvSpPr>
          <p:cNvPr id="7" name="Pladsholder til slidenummer 6"/>
          <p:cNvSpPr>
            <a:spLocks noGrp="1"/>
          </p:cNvSpPr>
          <p:nvPr>
            <p:ph type="sldNum" sz="quarter" idx="12"/>
          </p:nvPr>
        </p:nvSpPr>
        <p:spPr/>
        <p:txBody>
          <a:bodyPr/>
          <a:lstStyle/>
          <a:p>
            <a:fld id="{0D0FC2E3-A69C-4D5E-9D0D-9F10D106B08F}" type="slidenum">
              <a:rPr lang="en-US" smtClean="0"/>
              <a:t>‹nr.›</a:t>
            </a:fld>
            <a:endParaRPr lang="en-US"/>
          </a:p>
        </p:txBody>
      </p:sp>
    </p:spTree>
    <p:extLst>
      <p:ext uri="{BB962C8B-B14F-4D97-AF65-F5344CB8AC3E}">
        <p14:creationId xmlns:p14="http://schemas.microsoft.com/office/powerpoint/2010/main" val="293460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AE9C44-9DAE-47EA-BF7B-527501938C3F}" type="datetimeFigureOut">
              <a:rPr lang="en-US" smtClean="0"/>
              <a:t>3/18/2026</a:t>
            </a:fld>
            <a:endParaRPr lang="en-US"/>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0FC2E3-A69C-4D5E-9D0D-9F10D106B08F}" type="slidenum">
              <a:rPr lang="en-US" smtClean="0"/>
              <a:t>‹nr.›</a:t>
            </a:fld>
            <a:endParaRPr lang="en-US"/>
          </a:p>
        </p:txBody>
      </p:sp>
    </p:spTree>
    <p:extLst>
      <p:ext uri="{BB962C8B-B14F-4D97-AF65-F5344CB8AC3E}">
        <p14:creationId xmlns:p14="http://schemas.microsoft.com/office/powerpoint/2010/main" val="45056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3" descr="Et billede, der indeholder tekst, skærmbillede, diagram, Font/skrifttype&#10;&#10;AI-genereret indhold kan være ukorrekt.">
            <a:extLst>
              <a:ext uri="{FF2B5EF4-FFF2-40B4-BE49-F238E27FC236}">
                <a16:creationId xmlns:a16="http://schemas.microsoft.com/office/drawing/2014/main" id="{99036813-88B3-3EE3-A1C1-96DC38762931}"/>
              </a:ext>
            </a:extLst>
          </p:cNvPr>
          <p:cNvPicPr>
            <a:picLocks noChangeAspect="1"/>
          </p:cNvPicPr>
          <p:nvPr/>
        </p:nvPicPr>
        <p:blipFill>
          <a:blip r:embed="rId2"/>
          <a:srcRect t="2327" b="13404"/>
          <a:stretch>
            <a:fillRect/>
          </a:stretch>
        </p:blipFill>
        <p:spPr>
          <a:xfrm>
            <a:off x="20" y="10"/>
            <a:ext cx="12191980" cy="6857990"/>
          </a:xfrm>
          <a:prstGeom prst="rect">
            <a:avLst/>
          </a:prstGeom>
        </p:spPr>
      </p:pic>
      <p:sp>
        <p:nvSpPr>
          <p:cNvPr id="15"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el 1"/>
          <p:cNvSpPr>
            <a:spLocks noGrp="1"/>
          </p:cNvSpPr>
          <p:nvPr>
            <p:ph type="ctrTitle"/>
          </p:nvPr>
        </p:nvSpPr>
        <p:spPr>
          <a:xfrm>
            <a:off x="3325473" y="1924619"/>
            <a:ext cx="5541054" cy="1655378"/>
          </a:xfrm>
        </p:spPr>
        <p:txBody>
          <a:bodyPr>
            <a:normAutofit/>
          </a:bodyPr>
          <a:lstStyle/>
          <a:p>
            <a:r>
              <a:rPr lang="en-US" sz="4400"/>
              <a:t>Praksisguide </a:t>
            </a:r>
          </a:p>
        </p:txBody>
      </p:sp>
      <p:sp>
        <p:nvSpPr>
          <p:cNvPr id="3" name="Undertitel 2"/>
          <p:cNvSpPr>
            <a:spLocks noGrp="1"/>
          </p:cNvSpPr>
          <p:nvPr>
            <p:ph type="subTitle" idx="1"/>
          </p:nvPr>
        </p:nvSpPr>
        <p:spPr>
          <a:xfrm>
            <a:off x="3880419" y="3668285"/>
            <a:ext cx="4431162" cy="1337967"/>
          </a:xfrm>
        </p:spPr>
        <p:txBody>
          <a:bodyPr vert="horz" lIns="91440" tIns="45720" rIns="91440" bIns="45720" rtlCol="0">
            <a:normAutofit/>
          </a:bodyPr>
          <a:lstStyle/>
          <a:p>
            <a:r>
              <a:rPr lang="en-US" err="1"/>
              <a:t>Hvordan</a:t>
            </a:r>
            <a:r>
              <a:rPr lang="en-US"/>
              <a:t> </a:t>
            </a:r>
            <a:r>
              <a:rPr lang="en-US" err="1"/>
              <a:t>kan</a:t>
            </a:r>
            <a:r>
              <a:rPr lang="en-US"/>
              <a:t> </a:t>
            </a:r>
            <a:r>
              <a:rPr lang="en-US" err="1"/>
              <a:t>fællesskabet</a:t>
            </a:r>
            <a:r>
              <a:rPr lang="en-US"/>
              <a:t> </a:t>
            </a:r>
            <a:r>
              <a:rPr lang="en-US" err="1"/>
              <a:t>styrkes</a:t>
            </a:r>
            <a:r>
              <a:rPr lang="en-US"/>
              <a:t> </a:t>
            </a:r>
            <a:r>
              <a:rPr lang="en-US" err="1"/>
              <a:t>og</a:t>
            </a:r>
            <a:r>
              <a:rPr lang="en-US"/>
              <a:t> </a:t>
            </a:r>
            <a:r>
              <a:rPr lang="en-US" err="1"/>
              <a:t>frafaldet</a:t>
            </a:r>
            <a:r>
              <a:rPr lang="en-US"/>
              <a:t> </a:t>
            </a:r>
            <a:r>
              <a:rPr lang="en-US" err="1"/>
              <a:t>mindskes</a:t>
            </a:r>
            <a:r>
              <a:rPr lang="en-US"/>
              <a:t>?</a:t>
            </a:r>
          </a:p>
        </p:txBody>
      </p:sp>
    </p:spTree>
    <p:extLst>
      <p:ext uri="{BB962C8B-B14F-4D97-AF65-F5344CB8AC3E}">
        <p14:creationId xmlns:p14="http://schemas.microsoft.com/office/powerpoint/2010/main" val="3424942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2199E6-E3DE-0782-42E6-27038325D2CC}"/>
              </a:ext>
            </a:extLst>
          </p:cNvPr>
          <p:cNvSpPr>
            <a:spLocks noGrp="1"/>
          </p:cNvSpPr>
          <p:nvPr>
            <p:ph type="title"/>
          </p:nvPr>
        </p:nvSpPr>
        <p:spPr>
          <a:xfrm>
            <a:off x="6100313" y="365125"/>
            <a:ext cx="5296619" cy="6186684"/>
          </a:xfrm>
        </p:spPr>
        <p:txBody>
          <a:bodyPr>
            <a:normAutofit fontScale="90000"/>
          </a:bodyPr>
          <a:lstStyle/>
          <a:p>
            <a:r>
              <a:rPr lang="da-DK"/>
              <a:t>Analyse af besvarelser</a:t>
            </a:r>
            <a:br>
              <a:rPr lang="da-DK" dirty="0"/>
            </a:br>
            <a:br>
              <a:rPr lang="da-DK" dirty="0"/>
            </a:br>
            <a:r>
              <a:rPr lang="da-DK" sz="1800">
                <a:latin typeface="Aptos"/>
                <a:ea typeface="+mj-lt"/>
                <a:cs typeface="+mj-lt"/>
              </a:rPr>
              <a:t>I eksemplet til venstre er der anvendt et spørgsmål om </a:t>
            </a:r>
            <a:r>
              <a:rPr lang="da-DK" sz="1800" dirty="0">
                <a:latin typeface="Aptos"/>
                <a:ea typeface="+mj-lt"/>
                <a:cs typeface="+mj-lt"/>
              </a:rPr>
              <a:t>forestillingerne om efterskolefællesskabet forud for skolestart. Først er der lavet en kodning af ordvalg, der går igen blandt de 97 respondenter. I eksemplet går ordet “alle” igen hos 64 ud af 97 respondenter i relation til forventningen om, at alle kunne med alle.</a:t>
            </a:r>
          </a:p>
          <a:p>
            <a:r>
              <a:rPr lang="da-DK" sz="1800" dirty="0">
                <a:latin typeface="Aptos"/>
                <a:ea typeface="+mj-lt"/>
                <a:cs typeface="+mj-lt"/>
              </a:rPr>
              <a:t>Efterfølgende er der identificeret temaer, som respondenterne fremhæver på tværs af besvarelserne, for </a:t>
            </a:r>
            <a:r>
              <a:rPr lang="da-DK" sz="1800">
                <a:latin typeface="Aptos"/>
                <a:ea typeface="+mj-lt"/>
                <a:cs typeface="+mj-lt"/>
              </a:rPr>
              <a:t>at forstå, hvad der menes med "alle kan med alle". Det giver et bredere indblik i </a:t>
            </a:r>
            <a:r>
              <a:rPr lang="da-DK" sz="1800" dirty="0">
                <a:latin typeface="Aptos"/>
                <a:ea typeface="+mj-lt"/>
                <a:cs typeface="+mj-lt"/>
              </a:rPr>
              <a:t>respondenternes forestillinger, men samtidig også en sammenhæng, der kommer til udtryk i den samlede vurdering. Denne vurdering kan bringes videre i gør/bør-modellen.</a:t>
            </a:r>
            <a:endParaRPr lang="da-DK" dirty="0"/>
          </a:p>
          <a:p>
            <a:endParaRPr lang="da-DK" sz="1800" dirty="0">
              <a:latin typeface="Aptos"/>
            </a:endParaRPr>
          </a:p>
          <a:p>
            <a:r>
              <a:rPr lang="da-DK" sz="1800">
                <a:latin typeface="Aptos"/>
                <a:ea typeface="+mj-lt"/>
                <a:cs typeface="+mj-lt"/>
              </a:rPr>
              <a:t>Den analytiske opgave ligger i at gennemskue, hvad besvarelserne har til fælles på tværs af ordvalg, udtryk, konkrete situationer m.m.</a:t>
            </a:r>
            <a:br>
              <a:rPr lang="da-DK" sz="1800" dirty="0">
                <a:latin typeface="Aptos"/>
                <a:ea typeface="+mj-lt"/>
                <a:cs typeface="+mj-lt"/>
              </a:rPr>
            </a:br>
            <a:endParaRPr lang="da-DK" sz="1800">
              <a:latin typeface="Aptos"/>
            </a:endParaRPr>
          </a:p>
          <a:p>
            <a:r>
              <a:rPr lang="da-DK" sz="1800">
                <a:latin typeface="Aptos"/>
                <a:ea typeface="+mj-lt"/>
                <a:cs typeface="+mj-lt"/>
              </a:rPr>
              <a:t>Se bilag 1 for inspiration til analyse af besvarelser fra Odsherreds Efterskole.</a:t>
            </a:r>
            <a:endParaRPr lang="da-DK" sz="1800">
              <a:latin typeface="Aptos"/>
            </a:endParaRPr>
          </a:p>
          <a:p>
            <a:endParaRPr lang="da-DK" dirty="0"/>
          </a:p>
        </p:txBody>
      </p:sp>
      <p:pic>
        <p:nvPicPr>
          <p:cNvPr id="4" name="Pladsholder til indhold 3" descr="Et billede, der indeholder tekst, skærmbillede, Font/skrifttype, design&#10;&#10;AI-genereret indhold kan være ukorrekt.">
            <a:extLst>
              <a:ext uri="{FF2B5EF4-FFF2-40B4-BE49-F238E27FC236}">
                <a16:creationId xmlns:a16="http://schemas.microsoft.com/office/drawing/2014/main" id="{DEC21C24-3A87-ACE0-843D-BB7C93D22BA0}"/>
              </a:ext>
            </a:extLst>
          </p:cNvPr>
          <p:cNvPicPr>
            <a:picLocks noGrp="1" noChangeAspect="1"/>
          </p:cNvPicPr>
          <p:nvPr>
            <p:ph idx="1"/>
          </p:nvPr>
        </p:nvPicPr>
        <p:blipFill>
          <a:blip r:embed="rId2"/>
          <a:stretch>
            <a:fillRect/>
          </a:stretch>
        </p:blipFill>
        <p:spPr>
          <a:xfrm>
            <a:off x="1082399" y="122303"/>
            <a:ext cx="4477738" cy="6736205"/>
          </a:xfrm>
          <a:prstGeom prst="rect">
            <a:avLst/>
          </a:prstGeom>
        </p:spPr>
      </p:pic>
    </p:spTree>
    <p:extLst>
      <p:ext uri="{BB962C8B-B14F-4D97-AF65-F5344CB8AC3E}">
        <p14:creationId xmlns:p14="http://schemas.microsoft.com/office/powerpoint/2010/main" val="1579732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0316-64BA-4BD9-5DA4-CDC31E8B5F58}"/>
              </a:ext>
            </a:extLst>
          </p:cNvPr>
          <p:cNvSpPr>
            <a:spLocks noGrp="1"/>
          </p:cNvSpPr>
          <p:nvPr>
            <p:ph type="title"/>
          </p:nvPr>
        </p:nvSpPr>
        <p:spPr/>
        <p:txBody>
          <a:bodyPr/>
          <a:lstStyle/>
          <a:p>
            <a:r>
              <a:rPr lang="en-US" dirty="0"/>
              <a:t>Trin 3: </a:t>
            </a:r>
            <a:r>
              <a:rPr lang="en-US" dirty="0" err="1"/>
              <a:t>Gør</a:t>
            </a:r>
            <a:r>
              <a:rPr lang="en-US" dirty="0"/>
              <a:t>/</a:t>
            </a:r>
            <a:r>
              <a:rPr lang="en-US" dirty="0" err="1"/>
              <a:t>bør</a:t>
            </a:r>
            <a:r>
              <a:rPr lang="en-US" dirty="0"/>
              <a:t> model</a:t>
            </a:r>
          </a:p>
        </p:txBody>
      </p:sp>
      <p:sp>
        <p:nvSpPr>
          <p:cNvPr id="3" name="Content Placeholder 2">
            <a:extLst>
              <a:ext uri="{FF2B5EF4-FFF2-40B4-BE49-F238E27FC236}">
                <a16:creationId xmlns:a16="http://schemas.microsoft.com/office/drawing/2014/main" id="{491BCCEA-A6FF-0215-7E73-1DC01B822C7B}"/>
              </a:ext>
            </a:extLst>
          </p:cNvPr>
          <p:cNvSpPr>
            <a:spLocks noGrp="1"/>
          </p:cNvSpPr>
          <p:nvPr>
            <p:ph idx="1"/>
          </p:nvPr>
        </p:nvSpPr>
        <p:spPr/>
        <p:txBody>
          <a:bodyPr vert="horz" lIns="91440" tIns="45720" rIns="91440" bIns="45720" rtlCol="0" anchor="t">
            <a:noAutofit/>
          </a:bodyPr>
          <a:lstStyle/>
          <a:p>
            <a:pPr marL="0" indent="0">
              <a:buNone/>
            </a:pPr>
            <a:r>
              <a:rPr lang="en-US" sz="1600" dirty="0" err="1">
                <a:ea typeface="+mn-lt"/>
                <a:cs typeface="+mn-lt"/>
              </a:rPr>
              <a:t>Formål</a:t>
            </a:r>
            <a:r>
              <a:rPr lang="en-US" sz="1600" dirty="0">
                <a:ea typeface="+mn-lt"/>
                <a:cs typeface="+mn-lt"/>
              </a:rPr>
              <a:t>: </a:t>
            </a:r>
            <a:r>
              <a:rPr lang="en-US" sz="1600" dirty="0" err="1">
                <a:ea typeface="+mn-lt"/>
                <a:cs typeface="+mn-lt"/>
              </a:rPr>
              <a:t>Modellen</a:t>
            </a:r>
            <a:r>
              <a:rPr lang="en-US" sz="1600" dirty="0">
                <a:ea typeface="+mn-lt"/>
                <a:cs typeface="+mn-lt"/>
              </a:rPr>
              <a:t> </a:t>
            </a:r>
            <a:r>
              <a:rPr lang="en-US" sz="1600" dirty="0" err="1">
                <a:ea typeface="+mn-lt"/>
                <a:cs typeface="+mn-lt"/>
              </a:rPr>
              <a:t>bruges</a:t>
            </a:r>
            <a:r>
              <a:rPr lang="en-US" sz="1600" dirty="0">
                <a:ea typeface="+mn-lt"/>
                <a:cs typeface="+mn-lt"/>
              </a:rPr>
              <a:t> </a:t>
            </a:r>
            <a:r>
              <a:rPr lang="en-US" sz="1600" dirty="0" err="1">
                <a:ea typeface="+mn-lt"/>
                <a:cs typeface="+mn-lt"/>
              </a:rPr>
              <a:t>til</a:t>
            </a:r>
            <a:r>
              <a:rPr lang="en-US" sz="1600" dirty="0">
                <a:ea typeface="+mn-lt"/>
                <a:cs typeface="+mn-lt"/>
              </a:rPr>
              <a:t> at </a:t>
            </a:r>
            <a:r>
              <a:rPr lang="en-US" sz="1600" dirty="0" err="1">
                <a:ea typeface="+mn-lt"/>
                <a:cs typeface="+mn-lt"/>
              </a:rPr>
              <a:t>placere</a:t>
            </a:r>
            <a:r>
              <a:rPr lang="en-US" sz="1600" dirty="0">
                <a:ea typeface="+mn-lt"/>
                <a:cs typeface="+mn-lt"/>
              </a:rPr>
              <a:t> de </a:t>
            </a:r>
            <a:r>
              <a:rPr lang="en-US" sz="1600" dirty="0" err="1">
                <a:ea typeface="+mn-lt"/>
                <a:cs typeface="+mn-lt"/>
              </a:rPr>
              <a:t>analyserede</a:t>
            </a:r>
            <a:r>
              <a:rPr lang="en-US" sz="1600" dirty="0">
                <a:ea typeface="+mn-lt"/>
                <a:cs typeface="+mn-lt"/>
              </a:rPr>
              <a:t> </a:t>
            </a:r>
            <a:r>
              <a:rPr lang="en-US" sz="1600" dirty="0" err="1">
                <a:ea typeface="+mn-lt"/>
                <a:cs typeface="+mn-lt"/>
              </a:rPr>
              <a:t>besvarelser</a:t>
            </a:r>
            <a:r>
              <a:rPr lang="en-US" sz="1600" dirty="0">
                <a:ea typeface="+mn-lt"/>
                <a:cs typeface="+mn-lt"/>
              </a:rPr>
              <a:t> </a:t>
            </a:r>
            <a:r>
              <a:rPr lang="en-US" sz="1600" dirty="0" err="1">
                <a:ea typeface="+mn-lt"/>
                <a:cs typeface="+mn-lt"/>
              </a:rPr>
              <a:t>fra</a:t>
            </a:r>
            <a:r>
              <a:rPr lang="en-US" sz="1600" dirty="0">
                <a:ea typeface="+mn-lt"/>
                <a:cs typeface="+mn-lt"/>
              </a:rPr>
              <a:t> trin 2 </a:t>
            </a:r>
            <a:r>
              <a:rPr lang="en-US" sz="1600" dirty="0" err="1">
                <a:ea typeface="+mn-lt"/>
                <a:cs typeface="+mn-lt"/>
              </a:rPr>
              <a:t>i</a:t>
            </a:r>
            <a:r>
              <a:rPr lang="en-US" sz="1600" dirty="0">
                <a:ea typeface="+mn-lt"/>
                <a:cs typeface="+mn-lt"/>
              </a:rPr>
              <a:t> </a:t>
            </a:r>
            <a:r>
              <a:rPr lang="en-US" sz="1600" dirty="0" err="1">
                <a:ea typeface="+mn-lt"/>
                <a:cs typeface="+mn-lt"/>
              </a:rPr>
              <a:t>modellen</a:t>
            </a:r>
            <a:r>
              <a:rPr lang="en-US" sz="1600" dirty="0">
                <a:ea typeface="+mn-lt"/>
                <a:cs typeface="+mn-lt"/>
              </a:rPr>
              <a:t> </a:t>
            </a:r>
            <a:r>
              <a:rPr lang="en-US" sz="1600" dirty="0" err="1">
                <a:ea typeface="+mn-lt"/>
                <a:cs typeface="+mn-lt"/>
              </a:rPr>
              <a:t>ud</a:t>
            </a:r>
            <a:r>
              <a:rPr lang="en-US" sz="1600" dirty="0">
                <a:ea typeface="+mn-lt"/>
                <a:cs typeface="+mn-lt"/>
              </a:rPr>
              <a:t> </a:t>
            </a:r>
            <a:r>
              <a:rPr lang="en-US" sz="1600" dirty="0" err="1">
                <a:ea typeface="+mn-lt"/>
                <a:cs typeface="+mn-lt"/>
              </a:rPr>
              <a:t>fra</a:t>
            </a:r>
            <a:r>
              <a:rPr lang="en-US" sz="1600" dirty="0">
                <a:ea typeface="+mn-lt"/>
                <a:cs typeface="+mn-lt"/>
              </a:rPr>
              <a:t>, </a:t>
            </a:r>
            <a:r>
              <a:rPr lang="en-US" sz="1600" dirty="0" err="1">
                <a:ea typeface="+mn-lt"/>
                <a:cs typeface="+mn-lt"/>
              </a:rPr>
              <a:t>hvad</a:t>
            </a:r>
            <a:r>
              <a:rPr lang="en-US" sz="1600" dirty="0">
                <a:ea typeface="+mn-lt"/>
                <a:cs typeface="+mn-lt"/>
              </a:rPr>
              <a:t> </a:t>
            </a:r>
            <a:r>
              <a:rPr lang="en-US" sz="1600" dirty="0" err="1">
                <a:ea typeface="+mn-lt"/>
                <a:cs typeface="+mn-lt"/>
              </a:rPr>
              <a:t>efterskolen</a:t>
            </a:r>
            <a:r>
              <a:rPr lang="en-US" sz="1600" dirty="0">
                <a:ea typeface="+mn-lt"/>
                <a:cs typeface="+mn-lt"/>
              </a:rPr>
              <a:t> </a:t>
            </a:r>
            <a:r>
              <a:rPr lang="en-US" sz="1600" dirty="0" err="1">
                <a:ea typeface="+mn-lt"/>
                <a:cs typeface="+mn-lt"/>
              </a:rPr>
              <a:t>allerede</a:t>
            </a:r>
            <a:r>
              <a:rPr lang="en-US" sz="1600" dirty="0">
                <a:ea typeface="+mn-lt"/>
                <a:cs typeface="+mn-lt"/>
              </a:rPr>
              <a:t> </a:t>
            </a:r>
            <a:r>
              <a:rPr lang="en-US" sz="1600" dirty="0" err="1">
                <a:ea typeface="+mn-lt"/>
                <a:cs typeface="+mn-lt"/>
              </a:rPr>
              <a:t>gør</a:t>
            </a:r>
            <a:r>
              <a:rPr lang="en-US" sz="1600" dirty="0">
                <a:ea typeface="+mn-lt"/>
                <a:cs typeface="+mn-lt"/>
              </a:rPr>
              <a:t>, </a:t>
            </a:r>
            <a:r>
              <a:rPr lang="en-US" sz="1600" dirty="0" err="1">
                <a:ea typeface="+mn-lt"/>
                <a:cs typeface="+mn-lt"/>
              </a:rPr>
              <a:t>eller</a:t>
            </a:r>
            <a:r>
              <a:rPr lang="en-US" sz="1600" dirty="0">
                <a:ea typeface="+mn-lt"/>
                <a:cs typeface="+mn-lt"/>
              </a:rPr>
              <a:t> </a:t>
            </a:r>
            <a:r>
              <a:rPr lang="en-US" sz="1600" dirty="0" err="1">
                <a:ea typeface="+mn-lt"/>
                <a:cs typeface="+mn-lt"/>
              </a:rPr>
              <a:t>bør</a:t>
            </a:r>
            <a:r>
              <a:rPr lang="en-US" sz="1600" dirty="0">
                <a:ea typeface="+mn-lt"/>
                <a:cs typeface="+mn-lt"/>
              </a:rPr>
              <a:t> have mere </a:t>
            </a:r>
            <a:r>
              <a:rPr lang="en-US" sz="1600" dirty="0" err="1">
                <a:ea typeface="+mn-lt"/>
                <a:cs typeface="+mn-lt"/>
              </a:rPr>
              <a:t>eller</a:t>
            </a:r>
            <a:r>
              <a:rPr lang="en-US" sz="1600" dirty="0">
                <a:ea typeface="+mn-lt"/>
                <a:cs typeface="+mn-lt"/>
              </a:rPr>
              <a:t> </a:t>
            </a:r>
            <a:r>
              <a:rPr lang="en-US" sz="1600" dirty="0" err="1">
                <a:ea typeface="+mn-lt"/>
                <a:cs typeface="+mn-lt"/>
              </a:rPr>
              <a:t>mindre</a:t>
            </a:r>
            <a:r>
              <a:rPr lang="en-US" sz="1600" dirty="0">
                <a:ea typeface="+mn-lt"/>
                <a:cs typeface="+mn-lt"/>
              </a:rPr>
              <a:t> </a:t>
            </a:r>
            <a:r>
              <a:rPr lang="en-US" sz="1600" dirty="0" err="1">
                <a:ea typeface="+mn-lt"/>
                <a:cs typeface="+mn-lt"/>
              </a:rPr>
              <a:t>fokus</a:t>
            </a:r>
            <a:r>
              <a:rPr lang="en-US" sz="1600" dirty="0">
                <a:ea typeface="+mn-lt"/>
                <a:cs typeface="+mn-lt"/>
              </a:rPr>
              <a:t> </a:t>
            </a:r>
            <a:r>
              <a:rPr lang="en-US" sz="1600" dirty="0" err="1">
                <a:ea typeface="+mn-lt"/>
                <a:cs typeface="+mn-lt"/>
              </a:rPr>
              <a:t>på</a:t>
            </a:r>
            <a:r>
              <a:rPr lang="en-US" sz="1600" dirty="0">
                <a:ea typeface="+mn-lt"/>
                <a:cs typeface="+mn-lt"/>
              </a:rPr>
              <a:t>, for at </a:t>
            </a:r>
            <a:r>
              <a:rPr lang="en-US" sz="1600" dirty="0" err="1">
                <a:ea typeface="+mn-lt"/>
                <a:cs typeface="+mn-lt"/>
              </a:rPr>
              <a:t>styrke</a:t>
            </a:r>
            <a:r>
              <a:rPr lang="en-US" sz="1600" dirty="0">
                <a:ea typeface="+mn-lt"/>
                <a:cs typeface="+mn-lt"/>
              </a:rPr>
              <a:t> </a:t>
            </a:r>
            <a:r>
              <a:rPr lang="en-US" sz="1600" dirty="0" err="1">
                <a:ea typeface="+mn-lt"/>
                <a:cs typeface="+mn-lt"/>
              </a:rPr>
              <a:t>fællesskabet</a:t>
            </a:r>
            <a:r>
              <a:rPr lang="en-US" sz="1600" dirty="0">
                <a:ea typeface="+mn-lt"/>
                <a:cs typeface="+mn-lt"/>
              </a:rPr>
              <a:t> </a:t>
            </a:r>
            <a:r>
              <a:rPr lang="en-US" sz="1600" dirty="0" err="1">
                <a:ea typeface="+mn-lt"/>
                <a:cs typeface="+mn-lt"/>
              </a:rPr>
              <a:t>og</a:t>
            </a:r>
            <a:r>
              <a:rPr lang="en-US" sz="1600" dirty="0">
                <a:ea typeface="+mn-lt"/>
                <a:cs typeface="+mn-lt"/>
              </a:rPr>
              <a:t> </a:t>
            </a:r>
            <a:r>
              <a:rPr lang="en-US" sz="1600" dirty="0" err="1">
                <a:ea typeface="+mn-lt"/>
                <a:cs typeface="+mn-lt"/>
              </a:rPr>
              <a:t>mindske</a:t>
            </a:r>
            <a:r>
              <a:rPr lang="en-US" sz="1600" dirty="0">
                <a:ea typeface="+mn-lt"/>
                <a:cs typeface="+mn-lt"/>
              </a:rPr>
              <a:t> </a:t>
            </a:r>
            <a:r>
              <a:rPr lang="en-US" sz="1600" dirty="0" err="1">
                <a:ea typeface="+mn-lt"/>
                <a:cs typeface="+mn-lt"/>
              </a:rPr>
              <a:t>frafald</a:t>
            </a:r>
            <a:r>
              <a:rPr lang="en-US" sz="1600" dirty="0">
                <a:ea typeface="+mn-lt"/>
                <a:cs typeface="+mn-lt"/>
              </a:rPr>
              <a:t>.</a:t>
            </a:r>
            <a:endParaRPr lang="en-US" sz="1600" dirty="0"/>
          </a:p>
          <a:p>
            <a:pPr marL="0" indent="0">
              <a:buNone/>
            </a:pPr>
            <a:r>
              <a:rPr lang="en-US" sz="1600" dirty="0" err="1">
                <a:ea typeface="+mn-lt"/>
                <a:cs typeface="+mn-lt"/>
              </a:rPr>
              <a:t>Modellen</a:t>
            </a:r>
            <a:r>
              <a:rPr lang="en-US" sz="1600" dirty="0">
                <a:ea typeface="+mn-lt"/>
                <a:cs typeface="+mn-lt"/>
              </a:rPr>
              <a:t> er </a:t>
            </a:r>
            <a:r>
              <a:rPr lang="en-US" sz="1600" dirty="0" err="1">
                <a:ea typeface="+mn-lt"/>
                <a:cs typeface="+mn-lt"/>
              </a:rPr>
              <a:t>inddelt</a:t>
            </a:r>
            <a:r>
              <a:rPr lang="en-US" sz="1600" dirty="0">
                <a:ea typeface="+mn-lt"/>
                <a:cs typeface="+mn-lt"/>
              </a:rPr>
              <a:t> </a:t>
            </a:r>
            <a:r>
              <a:rPr lang="en-US" sz="1600" dirty="0" err="1">
                <a:ea typeface="+mn-lt"/>
                <a:cs typeface="+mn-lt"/>
              </a:rPr>
              <a:t>i</a:t>
            </a:r>
            <a:r>
              <a:rPr lang="en-US" sz="1600" dirty="0">
                <a:ea typeface="+mn-lt"/>
                <a:cs typeface="+mn-lt"/>
              </a:rPr>
              <a:t> 4 </a:t>
            </a:r>
            <a:r>
              <a:rPr lang="en-US" sz="1600" dirty="0" err="1">
                <a:ea typeface="+mn-lt"/>
                <a:cs typeface="+mn-lt"/>
              </a:rPr>
              <a:t>kolonner</a:t>
            </a:r>
            <a:r>
              <a:rPr lang="en-US" sz="1600" dirty="0">
                <a:ea typeface="+mn-lt"/>
                <a:cs typeface="+mn-lt"/>
              </a:rPr>
              <a:t> (a–d), </a:t>
            </a:r>
            <a:r>
              <a:rPr lang="en-US" sz="1600" dirty="0" err="1">
                <a:ea typeface="+mn-lt"/>
                <a:cs typeface="+mn-lt"/>
              </a:rPr>
              <a:t>hvor</a:t>
            </a:r>
            <a:r>
              <a:rPr lang="en-US" sz="1600" dirty="0">
                <a:ea typeface="+mn-lt"/>
                <a:cs typeface="+mn-lt"/>
              </a:rPr>
              <a:t> </a:t>
            </a:r>
            <a:r>
              <a:rPr lang="en-US" sz="1600" dirty="0" err="1">
                <a:ea typeface="+mn-lt"/>
                <a:cs typeface="+mn-lt"/>
              </a:rPr>
              <a:t>hver</a:t>
            </a:r>
            <a:r>
              <a:rPr lang="en-US" sz="1600" dirty="0">
                <a:ea typeface="+mn-lt"/>
                <a:cs typeface="+mn-lt"/>
              </a:rPr>
              <a:t> </a:t>
            </a:r>
            <a:r>
              <a:rPr lang="en-US" sz="1600" dirty="0" err="1">
                <a:ea typeface="+mn-lt"/>
                <a:cs typeface="+mn-lt"/>
              </a:rPr>
              <a:t>repræsenterer</a:t>
            </a:r>
            <a:r>
              <a:rPr lang="en-US" sz="1600" dirty="0">
                <a:ea typeface="+mn-lt"/>
                <a:cs typeface="+mn-lt"/>
              </a:rPr>
              <a:t> et felt, </a:t>
            </a:r>
            <a:r>
              <a:rPr lang="en-US" sz="1600" dirty="0" err="1">
                <a:ea typeface="+mn-lt"/>
                <a:cs typeface="+mn-lt"/>
              </a:rPr>
              <a:t>som</a:t>
            </a:r>
            <a:r>
              <a:rPr lang="en-US" sz="1600" dirty="0">
                <a:ea typeface="+mn-lt"/>
                <a:cs typeface="+mn-lt"/>
              </a:rPr>
              <a:t> de </a:t>
            </a:r>
            <a:r>
              <a:rPr lang="en-US" sz="1600" dirty="0" err="1">
                <a:ea typeface="+mn-lt"/>
                <a:cs typeface="+mn-lt"/>
              </a:rPr>
              <a:t>analyserede</a:t>
            </a:r>
            <a:r>
              <a:rPr lang="en-US" sz="1600" dirty="0">
                <a:ea typeface="+mn-lt"/>
                <a:cs typeface="+mn-lt"/>
              </a:rPr>
              <a:t> </a:t>
            </a:r>
            <a:r>
              <a:rPr lang="en-US" sz="1600" dirty="0" err="1">
                <a:ea typeface="+mn-lt"/>
                <a:cs typeface="+mn-lt"/>
              </a:rPr>
              <a:t>besvarelser</a:t>
            </a:r>
            <a:r>
              <a:rPr lang="en-US" sz="1600" dirty="0">
                <a:ea typeface="+mn-lt"/>
                <a:cs typeface="+mn-lt"/>
              </a:rPr>
              <a:t> </a:t>
            </a:r>
            <a:r>
              <a:rPr lang="en-US" sz="1600" dirty="0" err="1">
                <a:ea typeface="+mn-lt"/>
                <a:cs typeface="+mn-lt"/>
              </a:rPr>
              <a:t>kan</a:t>
            </a:r>
            <a:r>
              <a:rPr lang="en-US" sz="1600" dirty="0">
                <a:ea typeface="+mn-lt"/>
                <a:cs typeface="+mn-lt"/>
              </a:rPr>
              <a:t> </a:t>
            </a:r>
            <a:r>
              <a:rPr lang="en-US" sz="1600" dirty="0" err="1">
                <a:ea typeface="+mn-lt"/>
                <a:cs typeface="+mn-lt"/>
              </a:rPr>
              <a:t>kategoriseres</a:t>
            </a:r>
            <a:r>
              <a:rPr lang="en-US" sz="1600" dirty="0">
                <a:ea typeface="+mn-lt"/>
                <a:cs typeface="+mn-lt"/>
              </a:rPr>
              <a:t>  </a:t>
            </a:r>
            <a:r>
              <a:rPr lang="en-US" sz="1600" dirty="0" err="1">
                <a:ea typeface="+mn-lt"/>
                <a:cs typeface="+mn-lt"/>
              </a:rPr>
              <a:t>ud</a:t>
            </a:r>
            <a:r>
              <a:rPr lang="en-US" sz="1600" dirty="0">
                <a:ea typeface="+mn-lt"/>
                <a:cs typeface="+mn-lt"/>
              </a:rPr>
              <a:t> </a:t>
            </a:r>
            <a:r>
              <a:rPr lang="en-US" sz="1600" dirty="0" err="1">
                <a:ea typeface="+mn-lt"/>
                <a:cs typeface="+mn-lt"/>
              </a:rPr>
              <a:t>fra</a:t>
            </a:r>
            <a:r>
              <a:rPr lang="en-US" sz="1600" dirty="0">
                <a:ea typeface="+mn-lt"/>
                <a:cs typeface="+mn-lt"/>
              </a:rPr>
              <a:t> (se slide 13 for inspiration </a:t>
            </a:r>
            <a:r>
              <a:rPr lang="en-US" sz="1600" dirty="0" err="1">
                <a:ea typeface="+mn-lt"/>
                <a:cs typeface="+mn-lt"/>
              </a:rPr>
              <a:t>fra</a:t>
            </a:r>
            <a:r>
              <a:rPr lang="en-US" sz="1600" dirty="0">
                <a:ea typeface="+mn-lt"/>
                <a:cs typeface="+mn-lt"/>
              </a:rPr>
              <a:t> </a:t>
            </a:r>
            <a:r>
              <a:rPr lang="en-US" sz="1600" dirty="0" err="1">
                <a:ea typeface="+mn-lt"/>
                <a:cs typeface="+mn-lt"/>
              </a:rPr>
              <a:t>Odsherreds</a:t>
            </a:r>
            <a:r>
              <a:rPr lang="en-US" sz="1600" dirty="0">
                <a:ea typeface="+mn-lt"/>
                <a:cs typeface="+mn-lt"/>
              </a:rPr>
              <a:t> </a:t>
            </a:r>
            <a:r>
              <a:rPr lang="en-US" sz="1600" dirty="0" err="1">
                <a:ea typeface="+mn-lt"/>
                <a:cs typeface="+mn-lt"/>
              </a:rPr>
              <a:t>Efterskole</a:t>
            </a:r>
            <a:r>
              <a:rPr lang="en-US" sz="1600" dirty="0">
                <a:ea typeface="+mn-lt"/>
                <a:cs typeface="+mn-lt"/>
              </a:rPr>
              <a:t>).</a:t>
            </a:r>
            <a:endParaRPr lang="en-US" sz="1600" dirty="0"/>
          </a:p>
          <a:p>
            <a:pPr marL="0" indent="0">
              <a:buNone/>
            </a:pPr>
            <a:endParaRPr lang="en-US" sz="1600" dirty="0">
              <a:ea typeface="+mn-lt"/>
              <a:cs typeface="+mn-lt"/>
            </a:endParaRPr>
          </a:p>
          <a:p>
            <a:pPr marL="0" indent="0">
              <a:buNone/>
            </a:pPr>
            <a:r>
              <a:rPr lang="en-US" sz="1600" dirty="0" err="1">
                <a:ea typeface="+mn-lt"/>
                <a:cs typeface="+mn-lt"/>
              </a:rPr>
              <a:t>Modellens</a:t>
            </a:r>
            <a:r>
              <a:rPr lang="en-US" sz="1600" dirty="0">
                <a:ea typeface="+mn-lt"/>
                <a:cs typeface="+mn-lt"/>
              </a:rPr>
              <a:t> fire </a:t>
            </a:r>
            <a:r>
              <a:rPr lang="en-US" sz="1600" dirty="0" err="1">
                <a:ea typeface="+mn-lt"/>
                <a:cs typeface="+mn-lt"/>
              </a:rPr>
              <a:t>kategorier</a:t>
            </a:r>
            <a:r>
              <a:rPr lang="en-US" sz="1600" dirty="0">
                <a:ea typeface="+mn-lt"/>
                <a:cs typeface="+mn-lt"/>
              </a:rPr>
              <a:t> er </a:t>
            </a:r>
            <a:r>
              <a:rPr lang="en-US" sz="1600" dirty="0" err="1">
                <a:ea typeface="+mn-lt"/>
                <a:cs typeface="+mn-lt"/>
              </a:rPr>
              <a:t>defineret</a:t>
            </a:r>
            <a:r>
              <a:rPr lang="en-US" sz="1600" dirty="0">
                <a:ea typeface="+mn-lt"/>
                <a:cs typeface="+mn-lt"/>
              </a:rPr>
              <a:t> </a:t>
            </a:r>
            <a:r>
              <a:rPr lang="en-US" sz="1600" dirty="0" err="1">
                <a:ea typeface="+mn-lt"/>
                <a:cs typeface="+mn-lt"/>
              </a:rPr>
              <a:t>ud</a:t>
            </a:r>
            <a:r>
              <a:rPr lang="en-US" sz="1600" dirty="0">
                <a:ea typeface="+mn-lt"/>
                <a:cs typeface="+mn-lt"/>
              </a:rPr>
              <a:t> </a:t>
            </a:r>
            <a:r>
              <a:rPr lang="en-US" sz="1600" dirty="0" err="1">
                <a:ea typeface="+mn-lt"/>
                <a:cs typeface="+mn-lt"/>
              </a:rPr>
              <a:t>fra</a:t>
            </a:r>
            <a:r>
              <a:rPr lang="en-US" sz="1600" dirty="0">
                <a:ea typeface="+mn-lt"/>
                <a:cs typeface="+mn-lt"/>
              </a:rPr>
              <a:t> </a:t>
            </a:r>
            <a:r>
              <a:rPr lang="en-US" sz="1600" dirty="0" err="1">
                <a:ea typeface="+mn-lt"/>
                <a:cs typeface="+mn-lt"/>
              </a:rPr>
              <a:t>følgende</a:t>
            </a:r>
            <a:r>
              <a:rPr lang="en-US" sz="1600" dirty="0">
                <a:ea typeface="+mn-lt"/>
                <a:cs typeface="+mn-lt"/>
              </a:rPr>
              <a:t>:</a:t>
            </a:r>
            <a:endParaRPr lang="en-US" sz="1600" dirty="0"/>
          </a:p>
          <a:p>
            <a:pPr marL="0" indent="0">
              <a:buNone/>
            </a:pPr>
            <a:r>
              <a:rPr lang="en-US" sz="1600" b="1" dirty="0">
                <a:ea typeface="+mn-lt"/>
                <a:cs typeface="+mn-lt"/>
              </a:rPr>
              <a:t>(A)</a:t>
            </a:r>
            <a:r>
              <a:rPr lang="en-US" sz="1600" dirty="0">
                <a:ea typeface="+mn-lt"/>
                <a:cs typeface="+mn-lt"/>
              </a:rPr>
              <a:t> </a:t>
            </a:r>
            <a:r>
              <a:rPr lang="en-US" sz="1600" dirty="0" err="1">
                <a:ea typeface="+mn-lt"/>
                <a:cs typeface="+mn-lt"/>
              </a:rPr>
              <a:t>Hvad</a:t>
            </a:r>
            <a:r>
              <a:rPr lang="en-US" sz="1600" dirty="0">
                <a:ea typeface="+mn-lt"/>
                <a:cs typeface="+mn-lt"/>
              </a:rPr>
              <a:t> vi </a:t>
            </a:r>
            <a:r>
              <a:rPr lang="en-US" sz="1600" dirty="0" err="1">
                <a:ea typeface="+mn-lt"/>
                <a:cs typeface="+mn-lt"/>
              </a:rPr>
              <a:t>allerede</a:t>
            </a:r>
            <a:r>
              <a:rPr lang="en-US" sz="1600" dirty="0">
                <a:ea typeface="+mn-lt"/>
                <a:cs typeface="+mn-lt"/>
              </a:rPr>
              <a:t> </a:t>
            </a:r>
            <a:r>
              <a:rPr lang="en-US" sz="1600" dirty="0" err="1">
                <a:ea typeface="+mn-lt"/>
                <a:cs typeface="+mn-lt"/>
              </a:rPr>
              <a:t>gør</a:t>
            </a:r>
            <a:r>
              <a:rPr lang="en-US" sz="1600" dirty="0">
                <a:ea typeface="+mn-lt"/>
                <a:cs typeface="+mn-lt"/>
              </a:rPr>
              <a:t>, </a:t>
            </a:r>
            <a:r>
              <a:rPr lang="en-US" sz="1600" dirty="0" err="1">
                <a:ea typeface="+mn-lt"/>
                <a:cs typeface="+mn-lt"/>
              </a:rPr>
              <a:t>og</a:t>
            </a:r>
            <a:r>
              <a:rPr lang="en-US" sz="1600" dirty="0">
                <a:ea typeface="+mn-lt"/>
                <a:cs typeface="+mn-lt"/>
              </a:rPr>
              <a:t> </a:t>
            </a:r>
            <a:r>
              <a:rPr lang="en-US" sz="1600" dirty="0" err="1">
                <a:ea typeface="+mn-lt"/>
                <a:cs typeface="+mn-lt"/>
              </a:rPr>
              <a:t>som</a:t>
            </a:r>
            <a:r>
              <a:rPr lang="en-US" sz="1600" dirty="0">
                <a:ea typeface="+mn-lt"/>
                <a:cs typeface="+mn-lt"/>
              </a:rPr>
              <a:t> vi </a:t>
            </a:r>
            <a:r>
              <a:rPr lang="en-US" sz="1600" dirty="0" err="1">
                <a:ea typeface="+mn-lt"/>
                <a:cs typeface="+mn-lt"/>
              </a:rPr>
              <a:t>skal</a:t>
            </a:r>
            <a:r>
              <a:rPr lang="en-US" sz="1600" dirty="0">
                <a:ea typeface="+mn-lt"/>
                <a:cs typeface="+mn-lt"/>
              </a:rPr>
              <a:t> </a:t>
            </a:r>
            <a:r>
              <a:rPr lang="en-US" sz="1600" dirty="0" err="1">
                <a:ea typeface="+mn-lt"/>
                <a:cs typeface="+mn-lt"/>
              </a:rPr>
              <a:t>fortsætte</a:t>
            </a:r>
            <a:r>
              <a:rPr lang="en-US" sz="1600" dirty="0">
                <a:ea typeface="+mn-lt"/>
                <a:cs typeface="+mn-lt"/>
              </a:rPr>
              <a:t> med, da det </a:t>
            </a:r>
            <a:r>
              <a:rPr lang="en-US" sz="1600" dirty="0" err="1">
                <a:ea typeface="+mn-lt"/>
                <a:cs typeface="+mn-lt"/>
              </a:rPr>
              <a:t>understøtter</a:t>
            </a:r>
            <a:r>
              <a:rPr lang="en-US" sz="1600" dirty="0">
                <a:ea typeface="+mn-lt"/>
                <a:cs typeface="+mn-lt"/>
              </a:rPr>
              <a:t> </a:t>
            </a:r>
            <a:r>
              <a:rPr lang="en-US" sz="1600" dirty="0" err="1">
                <a:ea typeface="+mn-lt"/>
                <a:cs typeface="+mn-lt"/>
              </a:rPr>
              <a:t>elevernes</a:t>
            </a:r>
            <a:r>
              <a:rPr lang="en-US" sz="1600" dirty="0">
                <a:ea typeface="+mn-lt"/>
                <a:cs typeface="+mn-lt"/>
              </a:rPr>
              <a:t> </a:t>
            </a:r>
            <a:r>
              <a:rPr lang="en-US" sz="1600" dirty="0" err="1">
                <a:ea typeface="+mn-lt"/>
                <a:cs typeface="+mn-lt"/>
              </a:rPr>
              <a:t>forventninger</a:t>
            </a:r>
            <a:r>
              <a:rPr lang="en-US" sz="1600" dirty="0">
                <a:ea typeface="+mn-lt"/>
                <a:cs typeface="+mn-lt"/>
              </a:rPr>
              <a:t> </a:t>
            </a:r>
            <a:r>
              <a:rPr lang="en-US" sz="1600" dirty="0" err="1">
                <a:ea typeface="+mn-lt"/>
                <a:cs typeface="+mn-lt"/>
              </a:rPr>
              <a:t>til</a:t>
            </a:r>
            <a:r>
              <a:rPr lang="en-US" sz="1600" dirty="0">
                <a:ea typeface="+mn-lt"/>
                <a:cs typeface="+mn-lt"/>
              </a:rPr>
              <a:t> </a:t>
            </a:r>
            <a:r>
              <a:rPr lang="en-US" sz="1600" dirty="0" err="1">
                <a:ea typeface="+mn-lt"/>
                <a:cs typeface="+mn-lt"/>
              </a:rPr>
              <a:t>fællesskabet</a:t>
            </a:r>
            <a:r>
              <a:rPr lang="en-US" sz="1600" dirty="0">
                <a:ea typeface="+mn-lt"/>
                <a:cs typeface="+mn-lt"/>
              </a:rPr>
              <a:t>.</a:t>
            </a:r>
            <a:endParaRPr lang="en-US" sz="1600" dirty="0"/>
          </a:p>
          <a:p>
            <a:pPr marL="0" indent="0">
              <a:buNone/>
            </a:pPr>
            <a:r>
              <a:rPr lang="en-US" sz="1600" b="1" dirty="0">
                <a:ea typeface="+mn-lt"/>
                <a:cs typeface="+mn-lt"/>
              </a:rPr>
              <a:t>(B)</a:t>
            </a:r>
            <a:r>
              <a:rPr lang="en-US" sz="1600" dirty="0">
                <a:ea typeface="+mn-lt"/>
                <a:cs typeface="+mn-lt"/>
              </a:rPr>
              <a:t> </a:t>
            </a:r>
            <a:r>
              <a:rPr lang="en-US" sz="1600" dirty="0" err="1">
                <a:ea typeface="+mn-lt"/>
                <a:cs typeface="+mn-lt"/>
              </a:rPr>
              <a:t>Hvad</a:t>
            </a:r>
            <a:r>
              <a:rPr lang="en-US" sz="1600" dirty="0">
                <a:ea typeface="+mn-lt"/>
                <a:cs typeface="+mn-lt"/>
              </a:rPr>
              <a:t> vi </a:t>
            </a:r>
            <a:r>
              <a:rPr lang="en-US" sz="1600" dirty="0" err="1">
                <a:ea typeface="+mn-lt"/>
                <a:cs typeface="+mn-lt"/>
              </a:rPr>
              <a:t>gør</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vores</a:t>
            </a:r>
            <a:r>
              <a:rPr lang="en-US" sz="1600" dirty="0">
                <a:ea typeface="+mn-lt"/>
                <a:cs typeface="+mn-lt"/>
              </a:rPr>
              <a:t> </a:t>
            </a:r>
            <a:r>
              <a:rPr lang="en-US" sz="1600" dirty="0" err="1">
                <a:ea typeface="+mn-lt"/>
                <a:cs typeface="+mn-lt"/>
              </a:rPr>
              <a:t>praksis</a:t>
            </a:r>
            <a:r>
              <a:rPr lang="en-US" sz="1600" dirty="0">
                <a:ea typeface="+mn-lt"/>
                <a:cs typeface="+mn-lt"/>
              </a:rPr>
              <a:t>, </a:t>
            </a:r>
            <a:r>
              <a:rPr lang="en-US" sz="1600" dirty="0" err="1">
                <a:ea typeface="+mn-lt"/>
                <a:cs typeface="+mn-lt"/>
              </a:rPr>
              <a:t>som</a:t>
            </a:r>
            <a:r>
              <a:rPr lang="en-US" sz="1600" dirty="0">
                <a:ea typeface="+mn-lt"/>
                <a:cs typeface="+mn-lt"/>
              </a:rPr>
              <a:t> vi </a:t>
            </a:r>
            <a:r>
              <a:rPr lang="en-US" sz="1600" dirty="0" err="1">
                <a:ea typeface="+mn-lt"/>
                <a:cs typeface="+mn-lt"/>
              </a:rPr>
              <a:t>ikke</a:t>
            </a:r>
            <a:r>
              <a:rPr lang="en-US" sz="1600" dirty="0">
                <a:ea typeface="+mn-lt"/>
                <a:cs typeface="+mn-lt"/>
              </a:rPr>
              <a:t> </a:t>
            </a:r>
            <a:r>
              <a:rPr lang="en-US" sz="1600" dirty="0" err="1">
                <a:ea typeface="+mn-lt"/>
                <a:cs typeface="+mn-lt"/>
              </a:rPr>
              <a:t>burde</a:t>
            </a:r>
            <a:r>
              <a:rPr lang="en-US" sz="1600" dirty="0">
                <a:ea typeface="+mn-lt"/>
                <a:cs typeface="+mn-lt"/>
              </a:rPr>
              <a:t> </a:t>
            </a:r>
            <a:r>
              <a:rPr lang="en-US" sz="1600" dirty="0" err="1">
                <a:ea typeface="+mn-lt"/>
                <a:cs typeface="+mn-lt"/>
              </a:rPr>
              <a:t>gøre</a:t>
            </a:r>
            <a:r>
              <a:rPr lang="en-US" sz="1600" dirty="0">
                <a:ea typeface="+mn-lt"/>
                <a:cs typeface="+mn-lt"/>
              </a:rPr>
              <a:t>, da det </a:t>
            </a:r>
            <a:r>
              <a:rPr lang="en-US" sz="1600" dirty="0" err="1">
                <a:ea typeface="+mn-lt"/>
                <a:cs typeface="+mn-lt"/>
              </a:rPr>
              <a:t>ikke</a:t>
            </a:r>
            <a:r>
              <a:rPr lang="en-US" sz="1600" dirty="0">
                <a:ea typeface="+mn-lt"/>
                <a:cs typeface="+mn-lt"/>
              </a:rPr>
              <a:t> </a:t>
            </a:r>
            <a:r>
              <a:rPr lang="en-US" sz="1600" dirty="0" err="1">
                <a:ea typeface="+mn-lt"/>
                <a:cs typeface="+mn-lt"/>
              </a:rPr>
              <a:t>understøtter</a:t>
            </a:r>
            <a:r>
              <a:rPr lang="en-US" sz="1600" dirty="0">
                <a:ea typeface="+mn-lt"/>
                <a:cs typeface="+mn-lt"/>
              </a:rPr>
              <a:t> </a:t>
            </a:r>
            <a:r>
              <a:rPr lang="en-US" sz="1600" dirty="0" err="1">
                <a:ea typeface="+mn-lt"/>
                <a:cs typeface="+mn-lt"/>
              </a:rPr>
              <a:t>elevernes</a:t>
            </a:r>
            <a:r>
              <a:rPr lang="en-US" sz="1600" dirty="0">
                <a:ea typeface="+mn-lt"/>
                <a:cs typeface="+mn-lt"/>
              </a:rPr>
              <a:t> </a:t>
            </a:r>
            <a:r>
              <a:rPr lang="en-US" sz="1600" dirty="0" err="1">
                <a:ea typeface="+mn-lt"/>
                <a:cs typeface="+mn-lt"/>
              </a:rPr>
              <a:t>forventninger</a:t>
            </a:r>
            <a:r>
              <a:rPr lang="en-US" sz="1600" dirty="0">
                <a:ea typeface="+mn-lt"/>
                <a:cs typeface="+mn-lt"/>
              </a:rPr>
              <a:t> </a:t>
            </a:r>
            <a:r>
              <a:rPr lang="en-US" sz="1600" dirty="0" err="1">
                <a:ea typeface="+mn-lt"/>
                <a:cs typeface="+mn-lt"/>
              </a:rPr>
              <a:t>til</a:t>
            </a:r>
            <a:r>
              <a:rPr lang="en-US" sz="1600" dirty="0">
                <a:ea typeface="+mn-lt"/>
                <a:cs typeface="+mn-lt"/>
              </a:rPr>
              <a:t> </a:t>
            </a:r>
            <a:r>
              <a:rPr lang="en-US" sz="1600" dirty="0" err="1">
                <a:ea typeface="+mn-lt"/>
                <a:cs typeface="+mn-lt"/>
              </a:rPr>
              <a:t>fællesskabet</a:t>
            </a:r>
            <a:r>
              <a:rPr lang="en-US" sz="1600" dirty="0">
                <a:ea typeface="+mn-lt"/>
                <a:cs typeface="+mn-lt"/>
              </a:rPr>
              <a:t>. Her </a:t>
            </a:r>
            <a:r>
              <a:rPr lang="en-US" sz="1600" dirty="0" err="1">
                <a:ea typeface="+mn-lt"/>
                <a:cs typeface="+mn-lt"/>
              </a:rPr>
              <a:t>kan</a:t>
            </a:r>
            <a:r>
              <a:rPr lang="en-US" sz="1600" dirty="0">
                <a:ea typeface="+mn-lt"/>
                <a:cs typeface="+mn-lt"/>
              </a:rPr>
              <a:t> </a:t>
            </a:r>
            <a:r>
              <a:rPr lang="en-US" sz="1600" dirty="0" err="1">
                <a:ea typeface="+mn-lt"/>
                <a:cs typeface="+mn-lt"/>
              </a:rPr>
              <a:t>forekomme</a:t>
            </a:r>
            <a:r>
              <a:rPr lang="en-US" sz="1600" dirty="0">
                <a:ea typeface="+mn-lt"/>
                <a:cs typeface="+mn-lt"/>
              </a:rPr>
              <a:t> </a:t>
            </a:r>
            <a:r>
              <a:rPr lang="en-US" sz="1600" dirty="0" err="1">
                <a:ea typeface="+mn-lt"/>
                <a:cs typeface="+mn-lt"/>
              </a:rPr>
              <a:t>praksisser</a:t>
            </a:r>
            <a:r>
              <a:rPr lang="en-US" sz="1600" dirty="0">
                <a:ea typeface="+mn-lt"/>
                <a:cs typeface="+mn-lt"/>
              </a:rPr>
              <a:t>, </a:t>
            </a:r>
            <a:r>
              <a:rPr lang="en-US" sz="1600" dirty="0" err="1">
                <a:ea typeface="+mn-lt"/>
                <a:cs typeface="+mn-lt"/>
              </a:rPr>
              <a:t>som</a:t>
            </a:r>
            <a:r>
              <a:rPr lang="en-US" sz="1600" dirty="0">
                <a:ea typeface="+mn-lt"/>
                <a:cs typeface="+mn-lt"/>
              </a:rPr>
              <a:t> </a:t>
            </a:r>
            <a:r>
              <a:rPr lang="en-US" sz="1600" dirty="0" err="1">
                <a:ea typeface="+mn-lt"/>
                <a:cs typeface="+mn-lt"/>
              </a:rPr>
              <a:t>institutionen</a:t>
            </a:r>
            <a:r>
              <a:rPr lang="en-US" sz="1600" dirty="0">
                <a:ea typeface="+mn-lt"/>
                <a:cs typeface="+mn-lt"/>
              </a:rPr>
              <a:t> </a:t>
            </a:r>
            <a:r>
              <a:rPr lang="en-US" sz="1600" dirty="0" err="1">
                <a:ea typeface="+mn-lt"/>
                <a:cs typeface="+mn-lt"/>
              </a:rPr>
              <a:t>udfører</a:t>
            </a:r>
            <a:r>
              <a:rPr lang="en-US" sz="1600" dirty="0">
                <a:ea typeface="+mn-lt"/>
                <a:cs typeface="+mn-lt"/>
              </a:rPr>
              <a:t> </a:t>
            </a:r>
            <a:r>
              <a:rPr lang="en-US" sz="1600" dirty="0" err="1">
                <a:ea typeface="+mn-lt"/>
                <a:cs typeface="+mn-lt"/>
              </a:rPr>
              <a:t>bevidst</a:t>
            </a:r>
            <a:r>
              <a:rPr lang="en-US" sz="1600" dirty="0">
                <a:ea typeface="+mn-lt"/>
                <a:cs typeface="+mn-lt"/>
              </a:rPr>
              <a:t>, </a:t>
            </a:r>
            <a:r>
              <a:rPr lang="en-US" sz="1600" dirty="0" err="1">
                <a:ea typeface="+mn-lt"/>
                <a:cs typeface="+mn-lt"/>
              </a:rPr>
              <a:t>fordi</a:t>
            </a:r>
            <a:r>
              <a:rPr lang="en-US" sz="1600" dirty="0">
                <a:ea typeface="+mn-lt"/>
                <a:cs typeface="+mn-lt"/>
              </a:rPr>
              <a:t> de </a:t>
            </a:r>
            <a:r>
              <a:rPr lang="en-US" sz="1600" dirty="0" err="1">
                <a:ea typeface="+mn-lt"/>
                <a:cs typeface="+mn-lt"/>
              </a:rPr>
              <a:t>understøtter</a:t>
            </a:r>
            <a:r>
              <a:rPr lang="en-US" sz="1600" dirty="0">
                <a:ea typeface="+mn-lt"/>
                <a:cs typeface="+mn-lt"/>
              </a:rPr>
              <a:t> et </a:t>
            </a:r>
            <a:r>
              <a:rPr lang="en-US" sz="1600" dirty="0" err="1">
                <a:ea typeface="+mn-lt"/>
                <a:cs typeface="+mn-lt"/>
              </a:rPr>
              <a:t>større</a:t>
            </a:r>
            <a:r>
              <a:rPr lang="en-US" sz="1600" dirty="0">
                <a:ea typeface="+mn-lt"/>
                <a:cs typeface="+mn-lt"/>
              </a:rPr>
              <a:t> </a:t>
            </a:r>
            <a:r>
              <a:rPr lang="en-US" sz="1600" dirty="0" err="1">
                <a:ea typeface="+mn-lt"/>
                <a:cs typeface="+mn-lt"/>
              </a:rPr>
              <a:t>pædagogisk</a:t>
            </a:r>
            <a:r>
              <a:rPr lang="en-US" sz="1600" dirty="0">
                <a:ea typeface="+mn-lt"/>
                <a:cs typeface="+mn-lt"/>
              </a:rPr>
              <a:t> </a:t>
            </a:r>
            <a:r>
              <a:rPr lang="en-US" sz="1600" dirty="0" err="1">
                <a:ea typeface="+mn-lt"/>
                <a:cs typeface="+mn-lt"/>
              </a:rPr>
              <a:t>formål</a:t>
            </a:r>
            <a:r>
              <a:rPr lang="en-US" sz="1600" dirty="0">
                <a:ea typeface="+mn-lt"/>
                <a:cs typeface="+mn-lt"/>
              </a:rPr>
              <a:t> </a:t>
            </a:r>
            <a:r>
              <a:rPr lang="en-US" sz="1600" dirty="0" err="1">
                <a:ea typeface="+mn-lt"/>
                <a:cs typeface="+mn-lt"/>
              </a:rPr>
              <a:t>eller</a:t>
            </a:r>
            <a:r>
              <a:rPr lang="en-US" sz="1600" dirty="0">
                <a:ea typeface="+mn-lt"/>
                <a:cs typeface="+mn-lt"/>
              </a:rPr>
              <a:t> </a:t>
            </a:r>
            <a:r>
              <a:rPr lang="en-US" sz="1600" dirty="0" err="1">
                <a:ea typeface="+mn-lt"/>
                <a:cs typeface="+mn-lt"/>
              </a:rPr>
              <a:t>skolens</a:t>
            </a:r>
            <a:r>
              <a:rPr lang="en-US" sz="1600" dirty="0">
                <a:ea typeface="+mn-lt"/>
                <a:cs typeface="+mn-lt"/>
              </a:rPr>
              <a:t> </a:t>
            </a:r>
            <a:r>
              <a:rPr lang="en-US" sz="1600" dirty="0" err="1">
                <a:ea typeface="+mn-lt"/>
                <a:cs typeface="+mn-lt"/>
              </a:rPr>
              <a:t>værdigrundlag</a:t>
            </a:r>
            <a:r>
              <a:rPr lang="en-US" sz="1600" dirty="0">
                <a:ea typeface="+mn-lt"/>
                <a:cs typeface="+mn-lt"/>
              </a:rPr>
              <a:t>, </a:t>
            </a:r>
            <a:r>
              <a:rPr lang="en-US" sz="1600" dirty="0" err="1">
                <a:ea typeface="+mn-lt"/>
                <a:cs typeface="+mn-lt"/>
              </a:rPr>
              <a:t>uden</a:t>
            </a:r>
            <a:r>
              <a:rPr lang="en-US" sz="1600" dirty="0">
                <a:ea typeface="+mn-lt"/>
                <a:cs typeface="+mn-lt"/>
              </a:rPr>
              <a:t> </a:t>
            </a:r>
            <a:r>
              <a:rPr lang="en-US" sz="1600" dirty="0" err="1">
                <a:ea typeface="+mn-lt"/>
                <a:cs typeface="+mn-lt"/>
              </a:rPr>
              <a:t>nødvendigvis</a:t>
            </a:r>
            <a:r>
              <a:rPr lang="en-US" sz="1600" dirty="0">
                <a:ea typeface="+mn-lt"/>
                <a:cs typeface="+mn-lt"/>
              </a:rPr>
              <a:t> at </a:t>
            </a:r>
            <a:r>
              <a:rPr lang="en-US" sz="1600" dirty="0" err="1">
                <a:ea typeface="+mn-lt"/>
                <a:cs typeface="+mn-lt"/>
              </a:rPr>
              <a:t>påvirke</a:t>
            </a:r>
            <a:r>
              <a:rPr lang="en-US" sz="1600" dirty="0">
                <a:ea typeface="+mn-lt"/>
                <a:cs typeface="+mn-lt"/>
              </a:rPr>
              <a:t> </a:t>
            </a:r>
            <a:r>
              <a:rPr lang="en-US" sz="1600" dirty="0" err="1">
                <a:ea typeface="+mn-lt"/>
                <a:cs typeface="+mn-lt"/>
              </a:rPr>
              <a:t>elevernes</a:t>
            </a:r>
            <a:r>
              <a:rPr lang="en-US" sz="1600" dirty="0">
                <a:ea typeface="+mn-lt"/>
                <a:cs typeface="+mn-lt"/>
              </a:rPr>
              <a:t> </a:t>
            </a:r>
            <a:r>
              <a:rPr lang="en-US" sz="1600" dirty="0" err="1">
                <a:ea typeface="+mn-lt"/>
                <a:cs typeface="+mn-lt"/>
              </a:rPr>
              <a:t>forventninger</a:t>
            </a:r>
            <a:r>
              <a:rPr lang="en-US" sz="1600" dirty="0">
                <a:ea typeface="+mn-lt"/>
                <a:cs typeface="+mn-lt"/>
              </a:rPr>
              <a:t> </a:t>
            </a:r>
            <a:r>
              <a:rPr lang="en-US" sz="1600" dirty="0" err="1">
                <a:ea typeface="+mn-lt"/>
                <a:cs typeface="+mn-lt"/>
              </a:rPr>
              <a:t>til</a:t>
            </a:r>
            <a:r>
              <a:rPr lang="en-US" sz="1600" dirty="0">
                <a:ea typeface="+mn-lt"/>
                <a:cs typeface="+mn-lt"/>
              </a:rPr>
              <a:t> </a:t>
            </a:r>
            <a:r>
              <a:rPr lang="en-US" sz="1600" dirty="0" err="1">
                <a:ea typeface="+mn-lt"/>
                <a:cs typeface="+mn-lt"/>
              </a:rPr>
              <a:t>fællesskabet</a:t>
            </a:r>
            <a:r>
              <a:rPr lang="en-US" sz="1600" dirty="0">
                <a:ea typeface="+mn-lt"/>
                <a:cs typeface="+mn-lt"/>
              </a:rPr>
              <a:t> </a:t>
            </a:r>
            <a:r>
              <a:rPr lang="en-US" sz="1600" dirty="0" err="1">
                <a:ea typeface="+mn-lt"/>
                <a:cs typeface="+mn-lt"/>
              </a:rPr>
              <a:t>direkte</a:t>
            </a:r>
            <a:r>
              <a:rPr lang="en-US" sz="1600" dirty="0">
                <a:ea typeface="+mn-lt"/>
                <a:cs typeface="+mn-lt"/>
              </a:rPr>
              <a:t>.</a:t>
            </a:r>
            <a:endParaRPr lang="en-US" sz="1600" dirty="0"/>
          </a:p>
          <a:p>
            <a:pPr marL="0" indent="0">
              <a:buNone/>
            </a:pPr>
            <a:r>
              <a:rPr lang="en-US" sz="1600" b="1" dirty="0">
                <a:ea typeface="+mn-lt"/>
                <a:cs typeface="+mn-lt"/>
              </a:rPr>
              <a:t>(C)</a:t>
            </a:r>
            <a:r>
              <a:rPr lang="en-US" sz="1600" dirty="0">
                <a:ea typeface="+mn-lt"/>
                <a:cs typeface="+mn-lt"/>
              </a:rPr>
              <a:t> </a:t>
            </a:r>
            <a:r>
              <a:rPr lang="en-US" sz="1600" dirty="0" err="1">
                <a:ea typeface="+mn-lt"/>
                <a:cs typeface="+mn-lt"/>
              </a:rPr>
              <a:t>Hvad</a:t>
            </a:r>
            <a:r>
              <a:rPr lang="en-US" sz="1600" dirty="0">
                <a:ea typeface="+mn-lt"/>
                <a:cs typeface="+mn-lt"/>
              </a:rPr>
              <a:t> vi </a:t>
            </a:r>
            <a:r>
              <a:rPr lang="en-US" sz="1600" dirty="0" err="1">
                <a:ea typeface="+mn-lt"/>
                <a:cs typeface="+mn-lt"/>
              </a:rPr>
              <a:t>bør</a:t>
            </a:r>
            <a:r>
              <a:rPr lang="en-US" sz="1600" dirty="0">
                <a:ea typeface="+mn-lt"/>
                <a:cs typeface="+mn-lt"/>
              </a:rPr>
              <a:t> </a:t>
            </a:r>
            <a:r>
              <a:rPr lang="en-US" sz="1600" dirty="0" err="1">
                <a:ea typeface="+mn-lt"/>
                <a:cs typeface="+mn-lt"/>
              </a:rPr>
              <a:t>gøre</a:t>
            </a:r>
            <a:r>
              <a:rPr lang="en-US" sz="1600" dirty="0">
                <a:ea typeface="+mn-lt"/>
                <a:cs typeface="+mn-lt"/>
              </a:rPr>
              <a:t>, men </a:t>
            </a:r>
            <a:r>
              <a:rPr lang="en-US" sz="1600" dirty="0" err="1">
                <a:ea typeface="+mn-lt"/>
                <a:cs typeface="+mn-lt"/>
              </a:rPr>
              <a:t>endnu</a:t>
            </a:r>
            <a:r>
              <a:rPr lang="en-US" sz="1600" dirty="0">
                <a:ea typeface="+mn-lt"/>
                <a:cs typeface="+mn-lt"/>
              </a:rPr>
              <a:t> </a:t>
            </a:r>
            <a:r>
              <a:rPr lang="en-US" sz="1600" dirty="0" err="1">
                <a:ea typeface="+mn-lt"/>
                <a:cs typeface="+mn-lt"/>
              </a:rPr>
              <a:t>ikke</a:t>
            </a:r>
            <a:r>
              <a:rPr lang="en-US" sz="1600" dirty="0">
                <a:ea typeface="+mn-lt"/>
                <a:cs typeface="+mn-lt"/>
              </a:rPr>
              <a:t> </a:t>
            </a:r>
            <a:r>
              <a:rPr lang="en-US" sz="1600" dirty="0" err="1">
                <a:ea typeface="+mn-lt"/>
                <a:cs typeface="+mn-lt"/>
              </a:rPr>
              <a:t>gør</a:t>
            </a:r>
            <a:r>
              <a:rPr lang="en-US" sz="1600" dirty="0">
                <a:ea typeface="+mn-lt"/>
                <a:cs typeface="+mn-lt"/>
              </a:rPr>
              <a:t>, for at </a:t>
            </a:r>
            <a:r>
              <a:rPr lang="en-US" sz="1600" dirty="0" err="1">
                <a:ea typeface="+mn-lt"/>
                <a:cs typeface="+mn-lt"/>
              </a:rPr>
              <a:t>understøtte</a:t>
            </a:r>
            <a:r>
              <a:rPr lang="en-US" sz="1600" dirty="0">
                <a:ea typeface="+mn-lt"/>
                <a:cs typeface="+mn-lt"/>
              </a:rPr>
              <a:t> </a:t>
            </a:r>
            <a:r>
              <a:rPr lang="en-US" sz="1600" dirty="0" err="1">
                <a:ea typeface="+mn-lt"/>
                <a:cs typeface="+mn-lt"/>
              </a:rPr>
              <a:t>elevernes</a:t>
            </a:r>
            <a:r>
              <a:rPr lang="en-US" sz="1600" dirty="0">
                <a:ea typeface="+mn-lt"/>
                <a:cs typeface="+mn-lt"/>
              </a:rPr>
              <a:t> </a:t>
            </a:r>
            <a:r>
              <a:rPr lang="en-US" sz="1600" dirty="0" err="1">
                <a:ea typeface="+mn-lt"/>
                <a:cs typeface="+mn-lt"/>
              </a:rPr>
              <a:t>forventninger</a:t>
            </a:r>
            <a:r>
              <a:rPr lang="en-US" sz="1600" dirty="0">
                <a:ea typeface="+mn-lt"/>
                <a:cs typeface="+mn-lt"/>
              </a:rPr>
              <a:t> </a:t>
            </a:r>
            <a:r>
              <a:rPr lang="en-US" sz="1600" dirty="0" err="1">
                <a:ea typeface="+mn-lt"/>
                <a:cs typeface="+mn-lt"/>
              </a:rPr>
              <a:t>til</a:t>
            </a:r>
            <a:r>
              <a:rPr lang="en-US" sz="1600" dirty="0">
                <a:ea typeface="+mn-lt"/>
                <a:cs typeface="+mn-lt"/>
              </a:rPr>
              <a:t> </a:t>
            </a:r>
            <a:r>
              <a:rPr lang="en-US" sz="1600" dirty="0" err="1">
                <a:ea typeface="+mn-lt"/>
                <a:cs typeface="+mn-lt"/>
              </a:rPr>
              <a:t>fællesskabet</a:t>
            </a:r>
            <a:r>
              <a:rPr lang="en-US" sz="1600" dirty="0">
                <a:ea typeface="+mn-lt"/>
                <a:cs typeface="+mn-lt"/>
              </a:rPr>
              <a:t>.</a:t>
            </a:r>
            <a:endParaRPr lang="en-US" sz="1600" dirty="0"/>
          </a:p>
          <a:p>
            <a:pPr marL="0" indent="0">
              <a:buNone/>
            </a:pPr>
            <a:r>
              <a:rPr lang="en-US" sz="1600" b="1" dirty="0">
                <a:ea typeface="+mn-lt"/>
                <a:cs typeface="+mn-lt"/>
              </a:rPr>
              <a:t>(D)</a:t>
            </a:r>
            <a:r>
              <a:rPr lang="en-US" sz="1600" dirty="0">
                <a:ea typeface="+mn-lt"/>
                <a:cs typeface="+mn-lt"/>
              </a:rPr>
              <a:t> </a:t>
            </a:r>
            <a:r>
              <a:rPr lang="en-US" sz="1600" dirty="0" err="1">
                <a:ea typeface="+mn-lt"/>
                <a:cs typeface="+mn-lt"/>
              </a:rPr>
              <a:t>Hvad</a:t>
            </a:r>
            <a:r>
              <a:rPr lang="en-US" sz="1600" dirty="0">
                <a:ea typeface="+mn-lt"/>
                <a:cs typeface="+mn-lt"/>
              </a:rPr>
              <a:t> vi </a:t>
            </a:r>
            <a:r>
              <a:rPr lang="en-US" sz="1600" dirty="0" err="1">
                <a:ea typeface="+mn-lt"/>
                <a:cs typeface="+mn-lt"/>
              </a:rPr>
              <a:t>bør</a:t>
            </a:r>
            <a:r>
              <a:rPr lang="en-US" sz="1600" dirty="0">
                <a:ea typeface="+mn-lt"/>
                <a:cs typeface="+mn-lt"/>
              </a:rPr>
              <a:t> </a:t>
            </a:r>
            <a:r>
              <a:rPr lang="en-US" sz="1600" dirty="0" err="1">
                <a:ea typeface="+mn-lt"/>
                <a:cs typeface="+mn-lt"/>
              </a:rPr>
              <a:t>undlade</a:t>
            </a:r>
            <a:r>
              <a:rPr lang="en-US" sz="1600" dirty="0">
                <a:ea typeface="+mn-lt"/>
                <a:cs typeface="+mn-lt"/>
              </a:rPr>
              <a:t> at </a:t>
            </a:r>
            <a:r>
              <a:rPr lang="en-US" sz="1600" dirty="0" err="1">
                <a:ea typeface="+mn-lt"/>
                <a:cs typeface="+mn-lt"/>
              </a:rPr>
              <a:t>gøre</a:t>
            </a:r>
            <a:r>
              <a:rPr lang="en-US" sz="1600" dirty="0">
                <a:ea typeface="+mn-lt"/>
                <a:cs typeface="+mn-lt"/>
              </a:rPr>
              <a:t> – </a:t>
            </a:r>
            <a:r>
              <a:rPr lang="en-US" sz="1600" dirty="0" err="1">
                <a:ea typeface="+mn-lt"/>
                <a:cs typeface="+mn-lt"/>
              </a:rPr>
              <a:t>og</a:t>
            </a:r>
            <a:r>
              <a:rPr lang="en-US" sz="1600" dirty="0">
                <a:ea typeface="+mn-lt"/>
                <a:cs typeface="+mn-lt"/>
              </a:rPr>
              <a:t> heller </a:t>
            </a:r>
            <a:r>
              <a:rPr lang="en-US" sz="1600" dirty="0" err="1">
                <a:ea typeface="+mn-lt"/>
                <a:cs typeface="+mn-lt"/>
              </a:rPr>
              <a:t>ikke</a:t>
            </a:r>
            <a:r>
              <a:rPr lang="en-US" sz="1600" dirty="0">
                <a:ea typeface="+mn-lt"/>
                <a:cs typeface="+mn-lt"/>
              </a:rPr>
              <a:t> </a:t>
            </a:r>
            <a:r>
              <a:rPr lang="en-US" sz="1600" dirty="0" err="1">
                <a:ea typeface="+mn-lt"/>
                <a:cs typeface="+mn-lt"/>
              </a:rPr>
              <a:t>gør</a:t>
            </a:r>
            <a:r>
              <a:rPr lang="en-US" sz="1600" dirty="0">
                <a:ea typeface="+mn-lt"/>
                <a:cs typeface="+mn-lt"/>
              </a:rPr>
              <a:t> – </a:t>
            </a:r>
            <a:r>
              <a:rPr lang="en-US" sz="1600" dirty="0" err="1">
                <a:ea typeface="+mn-lt"/>
                <a:cs typeface="+mn-lt"/>
              </a:rPr>
              <a:t>fordi</a:t>
            </a:r>
            <a:r>
              <a:rPr lang="en-US" sz="1600" dirty="0">
                <a:ea typeface="+mn-lt"/>
                <a:cs typeface="+mn-lt"/>
              </a:rPr>
              <a:t> det </a:t>
            </a:r>
            <a:r>
              <a:rPr lang="en-US" sz="1600" dirty="0" err="1">
                <a:ea typeface="+mn-lt"/>
                <a:cs typeface="+mn-lt"/>
              </a:rPr>
              <a:t>kan</a:t>
            </a:r>
            <a:r>
              <a:rPr lang="en-US" sz="1600" dirty="0">
                <a:ea typeface="+mn-lt"/>
                <a:cs typeface="+mn-lt"/>
              </a:rPr>
              <a:t> </a:t>
            </a:r>
            <a:r>
              <a:rPr lang="en-US" sz="1600" dirty="0" err="1">
                <a:ea typeface="+mn-lt"/>
                <a:cs typeface="+mn-lt"/>
              </a:rPr>
              <a:t>modarbejde</a:t>
            </a:r>
            <a:r>
              <a:rPr lang="en-US" sz="1600" dirty="0">
                <a:ea typeface="+mn-lt"/>
                <a:cs typeface="+mn-lt"/>
              </a:rPr>
              <a:t> </a:t>
            </a:r>
            <a:r>
              <a:rPr lang="en-US" sz="1600" dirty="0" err="1">
                <a:ea typeface="+mn-lt"/>
                <a:cs typeface="+mn-lt"/>
              </a:rPr>
              <a:t>eller</a:t>
            </a:r>
            <a:r>
              <a:rPr lang="en-US" sz="1600" dirty="0">
                <a:ea typeface="+mn-lt"/>
                <a:cs typeface="+mn-lt"/>
              </a:rPr>
              <a:t> </a:t>
            </a:r>
            <a:r>
              <a:rPr lang="en-US" sz="1600" dirty="0" err="1">
                <a:ea typeface="+mn-lt"/>
                <a:cs typeface="+mn-lt"/>
              </a:rPr>
              <a:t>svække</a:t>
            </a:r>
            <a:r>
              <a:rPr lang="en-US" sz="1600" dirty="0">
                <a:ea typeface="+mn-lt"/>
                <a:cs typeface="+mn-lt"/>
              </a:rPr>
              <a:t> </a:t>
            </a:r>
            <a:r>
              <a:rPr lang="en-US" sz="1600" dirty="0" err="1">
                <a:ea typeface="+mn-lt"/>
                <a:cs typeface="+mn-lt"/>
              </a:rPr>
              <a:t>elevernes</a:t>
            </a:r>
            <a:r>
              <a:rPr lang="en-US" sz="1600" dirty="0">
                <a:ea typeface="+mn-lt"/>
                <a:cs typeface="+mn-lt"/>
              </a:rPr>
              <a:t> </a:t>
            </a:r>
            <a:r>
              <a:rPr lang="en-US" sz="1600" dirty="0" err="1">
                <a:ea typeface="+mn-lt"/>
                <a:cs typeface="+mn-lt"/>
              </a:rPr>
              <a:t>forventninger</a:t>
            </a:r>
            <a:r>
              <a:rPr lang="en-US" sz="1600" dirty="0">
                <a:ea typeface="+mn-lt"/>
                <a:cs typeface="+mn-lt"/>
              </a:rPr>
              <a:t> </a:t>
            </a:r>
            <a:r>
              <a:rPr lang="en-US" sz="1600" dirty="0" err="1">
                <a:ea typeface="+mn-lt"/>
                <a:cs typeface="+mn-lt"/>
              </a:rPr>
              <a:t>til</a:t>
            </a:r>
            <a:r>
              <a:rPr lang="en-US" sz="1600" dirty="0">
                <a:ea typeface="+mn-lt"/>
                <a:cs typeface="+mn-lt"/>
              </a:rPr>
              <a:t> </a:t>
            </a:r>
            <a:r>
              <a:rPr lang="en-US" sz="1600" dirty="0" err="1">
                <a:ea typeface="+mn-lt"/>
                <a:cs typeface="+mn-lt"/>
              </a:rPr>
              <a:t>fællesskabet</a:t>
            </a:r>
            <a:r>
              <a:rPr lang="en-US" sz="1600" dirty="0">
                <a:ea typeface="+mn-lt"/>
                <a:cs typeface="+mn-lt"/>
              </a:rPr>
              <a:t>.</a:t>
            </a:r>
            <a:endParaRPr lang="en-US" sz="1600" dirty="0"/>
          </a:p>
          <a:p>
            <a:pPr marL="0" indent="0">
              <a:buNone/>
            </a:pPr>
            <a:endParaRPr lang="en-US" sz="1600" dirty="0">
              <a:ea typeface="+mn-lt"/>
              <a:cs typeface="+mn-lt"/>
            </a:endParaRPr>
          </a:p>
          <a:p>
            <a:pPr marL="0" indent="0">
              <a:buNone/>
            </a:pPr>
            <a:r>
              <a:rPr lang="en-US" sz="1600" dirty="0">
                <a:ea typeface="+mn-lt"/>
                <a:cs typeface="+mn-lt"/>
              </a:rPr>
              <a:t>Se </a:t>
            </a:r>
            <a:r>
              <a:rPr lang="en-US" sz="1600" dirty="0" err="1">
                <a:ea typeface="+mn-lt"/>
                <a:cs typeface="+mn-lt"/>
              </a:rPr>
              <a:t>næste</a:t>
            </a:r>
            <a:r>
              <a:rPr lang="en-US" sz="1600" dirty="0">
                <a:ea typeface="+mn-lt"/>
                <a:cs typeface="+mn-lt"/>
              </a:rPr>
              <a:t> slide for den </a:t>
            </a:r>
            <a:r>
              <a:rPr lang="en-US" sz="1600" dirty="0" err="1">
                <a:ea typeface="+mn-lt"/>
                <a:cs typeface="+mn-lt"/>
              </a:rPr>
              <a:t>visuelle</a:t>
            </a:r>
            <a:r>
              <a:rPr lang="en-US" sz="1600" dirty="0">
                <a:ea typeface="+mn-lt"/>
                <a:cs typeface="+mn-lt"/>
              </a:rPr>
              <a:t> model.</a:t>
            </a:r>
            <a:endParaRPr lang="en-US" sz="1600" dirty="0"/>
          </a:p>
          <a:p>
            <a:endParaRPr lang="en-US"/>
          </a:p>
        </p:txBody>
      </p:sp>
      <p:pic>
        <p:nvPicPr>
          <p:cNvPr id="4" name="Picture 3">
            <a:extLst>
              <a:ext uri="{FF2B5EF4-FFF2-40B4-BE49-F238E27FC236}">
                <a16:creationId xmlns:a16="http://schemas.microsoft.com/office/drawing/2014/main" id="{AFCC96C6-8904-1C7F-94F1-18F174DD77D3}"/>
              </a:ext>
            </a:extLst>
          </p:cNvPr>
          <p:cNvPicPr>
            <a:picLocks noChangeAspect="1"/>
          </p:cNvPicPr>
          <p:nvPr/>
        </p:nvPicPr>
        <p:blipFill>
          <a:blip r:embed="rId2"/>
          <a:stretch>
            <a:fillRect/>
          </a:stretch>
        </p:blipFill>
        <p:spPr>
          <a:xfrm>
            <a:off x="8492852" y="368191"/>
            <a:ext cx="2077437" cy="1116068"/>
          </a:xfrm>
          <a:prstGeom prst="rect">
            <a:avLst/>
          </a:prstGeom>
        </p:spPr>
      </p:pic>
    </p:spTree>
    <p:extLst>
      <p:ext uri="{BB962C8B-B14F-4D97-AF65-F5344CB8AC3E}">
        <p14:creationId xmlns:p14="http://schemas.microsoft.com/office/powerpoint/2010/main" val="34971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C04F-CB24-C8AC-1937-796A7F2EDA6B}"/>
              </a:ext>
            </a:extLst>
          </p:cNvPr>
          <p:cNvSpPr>
            <a:spLocks noGrp="1"/>
          </p:cNvSpPr>
          <p:nvPr>
            <p:ph type="title"/>
          </p:nvPr>
        </p:nvSpPr>
        <p:spPr/>
        <p:txBody>
          <a:bodyPr/>
          <a:lstStyle/>
          <a:p>
            <a:pPr algn="ctr"/>
            <a:r>
              <a:rPr lang="en-US" dirty="0" err="1"/>
              <a:t>Gør</a:t>
            </a:r>
            <a:r>
              <a:rPr lang="en-US" dirty="0"/>
              <a:t>/</a:t>
            </a:r>
            <a:r>
              <a:rPr lang="en-US" dirty="0" err="1"/>
              <a:t>bør</a:t>
            </a:r>
            <a:r>
              <a:rPr lang="en-US" dirty="0"/>
              <a:t> model </a:t>
            </a:r>
          </a:p>
        </p:txBody>
      </p:sp>
      <p:sp>
        <p:nvSpPr>
          <p:cNvPr id="4" name="Rectangle 3">
            <a:extLst>
              <a:ext uri="{FF2B5EF4-FFF2-40B4-BE49-F238E27FC236}">
                <a16:creationId xmlns:a16="http://schemas.microsoft.com/office/drawing/2014/main" id="{13E13BE3-D8D4-1A59-AAB3-5508AB5A9F73}"/>
              </a:ext>
            </a:extLst>
          </p:cNvPr>
          <p:cNvSpPr/>
          <p:nvPr/>
        </p:nvSpPr>
        <p:spPr>
          <a:xfrm>
            <a:off x="1870882" y="1714926"/>
            <a:ext cx="4226860" cy="2037270"/>
          </a:xfrm>
          <a:prstGeom prst="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 </a:t>
            </a:r>
            <a:r>
              <a:rPr lang="en-US" sz="1500" b="1" err="1">
                <a:solidFill>
                  <a:schemeClr val="tx1"/>
                </a:solidFill>
              </a:rPr>
              <a:t>Hvad</a:t>
            </a:r>
            <a:r>
              <a:rPr lang="en-US" sz="1500" b="1">
                <a:solidFill>
                  <a:schemeClr val="tx1"/>
                </a:solidFill>
              </a:rPr>
              <a:t> vi </a:t>
            </a:r>
            <a:r>
              <a:rPr lang="en-US" sz="1500" b="1" err="1">
                <a:solidFill>
                  <a:schemeClr val="tx1"/>
                </a:solidFill>
              </a:rPr>
              <a:t>allerede</a:t>
            </a:r>
            <a:r>
              <a:rPr lang="en-US" sz="1500" b="1">
                <a:solidFill>
                  <a:schemeClr val="tx1"/>
                </a:solidFill>
              </a:rPr>
              <a:t> </a:t>
            </a:r>
            <a:r>
              <a:rPr lang="en-US" sz="1500" b="1" err="1">
                <a:solidFill>
                  <a:schemeClr val="tx1"/>
                </a:solidFill>
              </a:rPr>
              <a:t>gør</a:t>
            </a:r>
            <a:r>
              <a:rPr lang="en-US" sz="1500" b="1">
                <a:solidFill>
                  <a:schemeClr val="tx1"/>
                </a:solidFill>
              </a:rPr>
              <a:t>, </a:t>
            </a:r>
            <a:r>
              <a:rPr lang="en-US" sz="1500" b="1" err="1">
                <a:solidFill>
                  <a:schemeClr val="tx1"/>
                </a:solidFill>
              </a:rPr>
              <a:t>og</a:t>
            </a:r>
            <a:r>
              <a:rPr lang="en-US" sz="1500" b="1">
                <a:solidFill>
                  <a:schemeClr val="tx1"/>
                </a:solidFill>
              </a:rPr>
              <a:t> </a:t>
            </a:r>
            <a:r>
              <a:rPr lang="en-US" sz="1500" b="1" err="1">
                <a:solidFill>
                  <a:schemeClr val="tx1"/>
                </a:solidFill>
              </a:rPr>
              <a:t>som</a:t>
            </a:r>
            <a:r>
              <a:rPr lang="en-US" sz="1500" b="1">
                <a:solidFill>
                  <a:schemeClr val="tx1"/>
                </a:solidFill>
              </a:rPr>
              <a:t> vi </a:t>
            </a:r>
            <a:r>
              <a:rPr lang="en-US" sz="1500" b="1" err="1">
                <a:solidFill>
                  <a:schemeClr val="tx1"/>
                </a:solidFill>
              </a:rPr>
              <a:t>skal</a:t>
            </a:r>
            <a:r>
              <a:rPr lang="en-US" sz="1500" b="1">
                <a:solidFill>
                  <a:schemeClr val="tx1"/>
                </a:solidFill>
              </a:rPr>
              <a:t> </a:t>
            </a:r>
            <a:r>
              <a:rPr lang="en-US" sz="1500" b="1" err="1">
                <a:solidFill>
                  <a:schemeClr val="tx1"/>
                </a:solidFill>
              </a:rPr>
              <a:t>fortsætte</a:t>
            </a:r>
            <a:r>
              <a:rPr lang="en-US" sz="1500" b="1">
                <a:solidFill>
                  <a:schemeClr val="tx1"/>
                </a:solidFill>
              </a:rPr>
              <a:t> med</a:t>
            </a:r>
            <a:endParaRPr lang="en-US" b="1">
              <a:solidFill>
                <a:schemeClr val="tx1"/>
              </a:solidFill>
            </a:endParaRPr>
          </a:p>
        </p:txBody>
      </p:sp>
      <p:sp>
        <p:nvSpPr>
          <p:cNvPr id="5" name="Rectangle 4">
            <a:extLst>
              <a:ext uri="{FF2B5EF4-FFF2-40B4-BE49-F238E27FC236}">
                <a16:creationId xmlns:a16="http://schemas.microsoft.com/office/drawing/2014/main" id="{9D3D595E-6238-36A3-E598-FCCB08693375}"/>
              </a:ext>
            </a:extLst>
          </p:cNvPr>
          <p:cNvSpPr/>
          <p:nvPr/>
        </p:nvSpPr>
        <p:spPr>
          <a:xfrm>
            <a:off x="6101296" y="1714926"/>
            <a:ext cx="4226860" cy="203727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B: </a:t>
            </a:r>
            <a:r>
              <a:rPr lang="en-US" sz="1500" b="1" err="1">
                <a:solidFill>
                  <a:schemeClr val="tx1"/>
                </a:solidFill>
              </a:rPr>
              <a:t>Hvad</a:t>
            </a:r>
            <a:r>
              <a:rPr lang="en-US" sz="1500" b="1">
                <a:solidFill>
                  <a:schemeClr val="tx1"/>
                </a:solidFill>
              </a:rPr>
              <a:t> vi </a:t>
            </a:r>
            <a:r>
              <a:rPr lang="en-US" sz="1500" b="1" err="1">
                <a:solidFill>
                  <a:schemeClr val="tx1"/>
                </a:solidFill>
              </a:rPr>
              <a:t>gør</a:t>
            </a:r>
            <a:r>
              <a:rPr lang="en-US" sz="1500" b="1">
                <a:solidFill>
                  <a:schemeClr val="tx1"/>
                </a:solidFill>
              </a:rPr>
              <a:t> </a:t>
            </a:r>
            <a:r>
              <a:rPr lang="en-US" sz="1500" b="1" err="1">
                <a:solidFill>
                  <a:schemeClr val="tx1"/>
                </a:solidFill>
              </a:rPr>
              <a:t>i</a:t>
            </a:r>
            <a:r>
              <a:rPr lang="en-US" sz="1500" b="1">
                <a:solidFill>
                  <a:schemeClr val="tx1"/>
                </a:solidFill>
              </a:rPr>
              <a:t> </a:t>
            </a:r>
            <a:r>
              <a:rPr lang="en-US" sz="1500" b="1" err="1">
                <a:solidFill>
                  <a:schemeClr val="tx1"/>
                </a:solidFill>
              </a:rPr>
              <a:t>vores</a:t>
            </a:r>
            <a:r>
              <a:rPr lang="en-US" sz="1500" b="1">
                <a:solidFill>
                  <a:schemeClr val="tx1"/>
                </a:solidFill>
              </a:rPr>
              <a:t> </a:t>
            </a:r>
            <a:r>
              <a:rPr lang="en-US" sz="1500" b="1" err="1">
                <a:solidFill>
                  <a:schemeClr val="tx1"/>
                </a:solidFill>
              </a:rPr>
              <a:t>praksis</a:t>
            </a:r>
            <a:r>
              <a:rPr lang="en-US" sz="1500" b="1">
                <a:solidFill>
                  <a:schemeClr val="tx1"/>
                </a:solidFill>
              </a:rPr>
              <a:t>, </a:t>
            </a:r>
            <a:r>
              <a:rPr lang="en-US" sz="1500" b="1" err="1">
                <a:solidFill>
                  <a:schemeClr val="tx1"/>
                </a:solidFill>
              </a:rPr>
              <a:t>som</a:t>
            </a:r>
            <a:r>
              <a:rPr lang="en-US" sz="1500" b="1">
                <a:solidFill>
                  <a:schemeClr val="tx1"/>
                </a:solidFill>
              </a:rPr>
              <a:t> vi </a:t>
            </a:r>
            <a:r>
              <a:rPr lang="en-US" sz="1500" b="1" err="1">
                <a:solidFill>
                  <a:schemeClr val="tx1"/>
                </a:solidFill>
              </a:rPr>
              <a:t>ikke</a:t>
            </a:r>
            <a:r>
              <a:rPr lang="en-US" sz="1500" b="1">
                <a:solidFill>
                  <a:schemeClr val="tx1"/>
                </a:solidFill>
              </a:rPr>
              <a:t> </a:t>
            </a:r>
            <a:r>
              <a:rPr lang="en-US" sz="1500" b="1" err="1">
                <a:solidFill>
                  <a:schemeClr val="tx1"/>
                </a:solidFill>
              </a:rPr>
              <a:t>burde</a:t>
            </a:r>
            <a:r>
              <a:rPr lang="en-US" sz="1500" b="1">
                <a:solidFill>
                  <a:schemeClr val="tx1"/>
                </a:solidFill>
              </a:rPr>
              <a:t> </a:t>
            </a:r>
            <a:r>
              <a:rPr lang="en-US" sz="1500" b="1" err="1">
                <a:solidFill>
                  <a:schemeClr val="tx1"/>
                </a:solidFill>
              </a:rPr>
              <a:t>gøre</a:t>
            </a:r>
            <a:endParaRPr lang="en-US" b="1" err="1">
              <a:solidFill>
                <a:schemeClr val="tx1"/>
              </a:solidFill>
            </a:endParaRPr>
          </a:p>
        </p:txBody>
      </p:sp>
      <p:sp>
        <p:nvSpPr>
          <p:cNvPr id="6" name="Rectangle 5">
            <a:extLst>
              <a:ext uri="{FF2B5EF4-FFF2-40B4-BE49-F238E27FC236}">
                <a16:creationId xmlns:a16="http://schemas.microsoft.com/office/drawing/2014/main" id="{B2281B4E-19F9-0A77-045B-C49684AEBC35}"/>
              </a:ext>
            </a:extLst>
          </p:cNvPr>
          <p:cNvSpPr/>
          <p:nvPr/>
        </p:nvSpPr>
        <p:spPr>
          <a:xfrm>
            <a:off x="1857744" y="3751305"/>
            <a:ext cx="4226860" cy="203727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C: </a:t>
            </a:r>
            <a:r>
              <a:rPr lang="en-US" sz="1500" b="1" err="1">
                <a:solidFill>
                  <a:schemeClr val="tx1"/>
                </a:solidFill>
              </a:rPr>
              <a:t>Hvad</a:t>
            </a:r>
            <a:r>
              <a:rPr lang="en-US" sz="1500" b="1">
                <a:solidFill>
                  <a:schemeClr val="tx1"/>
                </a:solidFill>
              </a:rPr>
              <a:t> vi </a:t>
            </a:r>
            <a:r>
              <a:rPr lang="en-US" sz="1500" b="1" err="1">
                <a:solidFill>
                  <a:schemeClr val="tx1"/>
                </a:solidFill>
              </a:rPr>
              <a:t>bør</a:t>
            </a:r>
            <a:r>
              <a:rPr lang="en-US" sz="1500" b="1">
                <a:solidFill>
                  <a:schemeClr val="tx1"/>
                </a:solidFill>
              </a:rPr>
              <a:t> </a:t>
            </a:r>
            <a:r>
              <a:rPr lang="en-US" sz="1500" b="1" err="1">
                <a:solidFill>
                  <a:schemeClr val="tx1"/>
                </a:solidFill>
              </a:rPr>
              <a:t>gøre</a:t>
            </a:r>
            <a:r>
              <a:rPr lang="en-US" sz="1500" b="1">
                <a:solidFill>
                  <a:schemeClr val="tx1"/>
                </a:solidFill>
              </a:rPr>
              <a:t>, men </a:t>
            </a:r>
            <a:r>
              <a:rPr lang="en-US" sz="1500" b="1" err="1">
                <a:solidFill>
                  <a:schemeClr val="tx1"/>
                </a:solidFill>
              </a:rPr>
              <a:t>endnu</a:t>
            </a:r>
            <a:r>
              <a:rPr lang="en-US" sz="1500" b="1">
                <a:solidFill>
                  <a:schemeClr val="tx1"/>
                </a:solidFill>
              </a:rPr>
              <a:t> </a:t>
            </a:r>
            <a:r>
              <a:rPr lang="en-US" sz="1500" b="1" err="1">
                <a:solidFill>
                  <a:schemeClr val="tx1"/>
                </a:solidFill>
              </a:rPr>
              <a:t>ikke</a:t>
            </a:r>
            <a:r>
              <a:rPr lang="en-US" sz="1500" b="1">
                <a:solidFill>
                  <a:schemeClr val="tx1"/>
                </a:solidFill>
              </a:rPr>
              <a:t> </a:t>
            </a:r>
            <a:r>
              <a:rPr lang="en-US" sz="1500" b="1" err="1">
                <a:solidFill>
                  <a:schemeClr val="tx1"/>
                </a:solidFill>
              </a:rPr>
              <a:t>gør</a:t>
            </a:r>
            <a:endParaRPr lang="en-US" err="1">
              <a:solidFill>
                <a:schemeClr val="tx1"/>
              </a:solidFill>
            </a:endParaRPr>
          </a:p>
        </p:txBody>
      </p:sp>
      <p:sp>
        <p:nvSpPr>
          <p:cNvPr id="7" name="Rectangle 6">
            <a:extLst>
              <a:ext uri="{FF2B5EF4-FFF2-40B4-BE49-F238E27FC236}">
                <a16:creationId xmlns:a16="http://schemas.microsoft.com/office/drawing/2014/main" id="{BF7345E8-EFB2-3929-7E59-F9DBDE2B723B}"/>
              </a:ext>
            </a:extLst>
          </p:cNvPr>
          <p:cNvSpPr/>
          <p:nvPr/>
        </p:nvSpPr>
        <p:spPr>
          <a:xfrm>
            <a:off x="6101295" y="3751305"/>
            <a:ext cx="4226860" cy="203727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D: </a:t>
            </a:r>
            <a:r>
              <a:rPr lang="en-US" sz="1500" b="1" err="1">
                <a:solidFill>
                  <a:schemeClr val="tx1"/>
                </a:solidFill>
              </a:rPr>
              <a:t>Hvad</a:t>
            </a:r>
            <a:r>
              <a:rPr lang="en-US" sz="1500" b="1">
                <a:solidFill>
                  <a:schemeClr val="tx1"/>
                </a:solidFill>
              </a:rPr>
              <a:t> vi </a:t>
            </a:r>
            <a:r>
              <a:rPr lang="en-US" sz="1500" b="1" err="1">
                <a:solidFill>
                  <a:schemeClr val="tx1"/>
                </a:solidFill>
              </a:rPr>
              <a:t>bør</a:t>
            </a:r>
            <a:r>
              <a:rPr lang="en-US" sz="1500" b="1">
                <a:solidFill>
                  <a:schemeClr val="tx1"/>
                </a:solidFill>
              </a:rPr>
              <a:t> </a:t>
            </a:r>
            <a:r>
              <a:rPr lang="en-US" sz="1500" b="1" err="1">
                <a:solidFill>
                  <a:schemeClr val="tx1"/>
                </a:solidFill>
              </a:rPr>
              <a:t>undlade</a:t>
            </a:r>
            <a:r>
              <a:rPr lang="en-US" sz="1500" b="1">
                <a:solidFill>
                  <a:schemeClr val="tx1"/>
                </a:solidFill>
              </a:rPr>
              <a:t> at </a:t>
            </a:r>
            <a:r>
              <a:rPr lang="en-US" sz="1500" b="1" err="1">
                <a:solidFill>
                  <a:schemeClr val="tx1"/>
                </a:solidFill>
              </a:rPr>
              <a:t>gøre</a:t>
            </a:r>
            <a:r>
              <a:rPr lang="en-US" sz="1500" b="1">
                <a:solidFill>
                  <a:schemeClr val="tx1"/>
                </a:solidFill>
              </a:rPr>
              <a:t> – </a:t>
            </a:r>
            <a:r>
              <a:rPr lang="en-US" sz="1500" b="1" err="1">
                <a:solidFill>
                  <a:schemeClr val="tx1"/>
                </a:solidFill>
              </a:rPr>
              <a:t>og</a:t>
            </a:r>
            <a:r>
              <a:rPr lang="en-US" sz="1500" b="1">
                <a:solidFill>
                  <a:schemeClr val="tx1"/>
                </a:solidFill>
              </a:rPr>
              <a:t> heller </a:t>
            </a:r>
            <a:r>
              <a:rPr lang="en-US" sz="1500" b="1" err="1">
                <a:solidFill>
                  <a:schemeClr val="tx1"/>
                </a:solidFill>
              </a:rPr>
              <a:t>ikke</a:t>
            </a:r>
            <a:r>
              <a:rPr lang="en-US" sz="1500" b="1">
                <a:solidFill>
                  <a:schemeClr val="tx1"/>
                </a:solidFill>
              </a:rPr>
              <a:t> </a:t>
            </a:r>
            <a:r>
              <a:rPr lang="en-US" sz="1500" b="1" err="1">
                <a:solidFill>
                  <a:schemeClr val="tx1"/>
                </a:solidFill>
              </a:rPr>
              <a:t>gør</a:t>
            </a:r>
            <a:r>
              <a:rPr lang="en-US" sz="1500">
                <a:solidFill>
                  <a:srgbClr val="000000"/>
                </a:solidFill>
              </a:rPr>
              <a:t> </a:t>
            </a:r>
            <a:endParaRPr lang="en-US"/>
          </a:p>
        </p:txBody>
      </p:sp>
    </p:spTree>
    <p:extLst>
      <p:ext uri="{BB962C8B-B14F-4D97-AF65-F5344CB8AC3E}">
        <p14:creationId xmlns:p14="http://schemas.microsoft.com/office/powerpoint/2010/main" val="2067382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AA9A54-EA25-CEA3-116F-08A1F0FC74D6}"/>
              </a:ext>
            </a:extLst>
          </p:cNvPr>
          <p:cNvSpPr>
            <a:spLocks noGrp="1"/>
          </p:cNvSpPr>
          <p:nvPr>
            <p:ph type="title"/>
          </p:nvPr>
        </p:nvSpPr>
        <p:spPr/>
        <p:txBody>
          <a:bodyPr>
            <a:normAutofit/>
          </a:bodyPr>
          <a:lstStyle/>
          <a:p>
            <a:pPr algn="ctr"/>
            <a:r>
              <a:rPr lang="da-DK" dirty="0"/>
              <a:t>Eksempel fra praksis</a:t>
            </a:r>
            <a:br>
              <a:rPr lang="da-DK" dirty="0"/>
            </a:br>
            <a:r>
              <a:rPr lang="da-DK" sz="2000" dirty="0"/>
              <a:t>Nedenstående model er udfyldt med analyseret </a:t>
            </a:r>
            <a:r>
              <a:rPr lang="da-DK" sz="2000"/>
              <a:t>besvarelser fra elevdata fra Odsherreds Efterskole. </a:t>
            </a:r>
            <a:r>
              <a:rPr lang="da-DK" dirty="0"/>
              <a:t> </a:t>
            </a:r>
            <a:endParaRPr lang="da-DK"/>
          </a:p>
        </p:txBody>
      </p:sp>
      <p:sp>
        <p:nvSpPr>
          <p:cNvPr id="5" name="Rectangle 4">
            <a:extLst>
              <a:ext uri="{FF2B5EF4-FFF2-40B4-BE49-F238E27FC236}">
                <a16:creationId xmlns:a16="http://schemas.microsoft.com/office/drawing/2014/main" id="{39686617-DD9E-06FE-1F56-F2015065CF76}"/>
              </a:ext>
            </a:extLst>
          </p:cNvPr>
          <p:cNvSpPr/>
          <p:nvPr/>
        </p:nvSpPr>
        <p:spPr>
          <a:xfrm>
            <a:off x="1870882" y="1688650"/>
            <a:ext cx="4226860" cy="2037270"/>
          </a:xfrm>
          <a:prstGeom prst="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br>
              <a:rPr lang="en-US" sz="1500" b="1" dirty="0">
                <a:solidFill>
                  <a:schemeClr val="tx1"/>
                </a:solidFill>
              </a:rPr>
            </a:br>
            <a:br>
              <a:rPr lang="en-US" sz="1500" b="1" dirty="0">
                <a:solidFill>
                  <a:schemeClr val="tx1"/>
                </a:solidFill>
              </a:rPr>
            </a:br>
            <a:endParaRPr lang="en-US" sz="1500" b="1" dirty="0">
              <a:solidFill>
                <a:schemeClr val="tx1"/>
              </a:solidFill>
            </a:endParaRPr>
          </a:p>
          <a:p>
            <a:pPr>
              <a:lnSpc>
                <a:spcPct val="90000"/>
              </a:lnSpc>
              <a:spcBef>
                <a:spcPts val="1000"/>
              </a:spcBef>
            </a:pPr>
            <a:endParaRPr lang="da-DK" sz="900" dirty="0">
              <a:solidFill>
                <a:schemeClr val="tx1"/>
              </a:solidFill>
            </a:endParaRPr>
          </a:p>
          <a:p>
            <a:pPr>
              <a:lnSpc>
                <a:spcPct val="90000"/>
              </a:lnSpc>
              <a:spcBef>
                <a:spcPts val="1000"/>
              </a:spcBef>
            </a:pPr>
            <a:r>
              <a:rPr lang="en-US" sz="1100" b="1" dirty="0">
                <a:solidFill>
                  <a:schemeClr val="tx1"/>
                </a:solidFill>
              </a:rPr>
              <a:t>A: </a:t>
            </a:r>
            <a:r>
              <a:rPr lang="en-US" sz="1100" b="1" dirty="0" err="1">
                <a:solidFill>
                  <a:schemeClr val="tx1"/>
                </a:solidFill>
              </a:rPr>
              <a:t>Hvad</a:t>
            </a:r>
            <a:r>
              <a:rPr lang="en-US" sz="1100" b="1" dirty="0">
                <a:solidFill>
                  <a:schemeClr val="tx1"/>
                </a:solidFill>
              </a:rPr>
              <a:t> vi </a:t>
            </a:r>
            <a:r>
              <a:rPr lang="en-US" sz="1100" b="1" dirty="0" err="1">
                <a:solidFill>
                  <a:schemeClr val="tx1"/>
                </a:solidFill>
              </a:rPr>
              <a:t>allerede</a:t>
            </a:r>
            <a:r>
              <a:rPr lang="en-US" sz="1100" b="1" dirty="0">
                <a:solidFill>
                  <a:schemeClr val="tx1"/>
                </a:solidFill>
              </a:rPr>
              <a:t> </a:t>
            </a:r>
            <a:r>
              <a:rPr lang="en-US" sz="1100" b="1" dirty="0" err="1">
                <a:solidFill>
                  <a:schemeClr val="tx1"/>
                </a:solidFill>
              </a:rPr>
              <a:t>gør</a:t>
            </a:r>
            <a:r>
              <a:rPr lang="en-US" sz="1100" b="1" dirty="0">
                <a:solidFill>
                  <a:schemeClr val="tx1"/>
                </a:solidFill>
              </a:rPr>
              <a:t>, </a:t>
            </a:r>
            <a:r>
              <a:rPr lang="en-US" sz="1100" b="1" dirty="0" err="1">
                <a:solidFill>
                  <a:schemeClr val="tx1"/>
                </a:solidFill>
              </a:rPr>
              <a:t>og</a:t>
            </a:r>
            <a:r>
              <a:rPr lang="en-US" sz="1100" b="1" dirty="0">
                <a:solidFill>
                  <a:schemeClr val="tx1"/>
                </a:solidFill>
              </a:rPr>
              <a:t> </a:t>
            </a:r>
            <a:r>
              <a:rPr lang="en-US" sz="1100" b="1" dirty="0" err="1">
                <a:solidFill>
                  <a:schemeClr val="tx1"/>
                </a:solidFill>
              </a:rPr>
              <a:t>som</a:t>
            </a:r>
            <a:r>
              <a:rPr lang="en-US" sz="1100" b="1" dirty="0">
                <a:solidFill>
                  <a:schemeClr val="tx1"/>
                </a:solidFill>
              </a:rPr>
              <a:t> vi </a:t>
            </a:r>
            <a:r>
              <a:rPr lang="en-US" sz="1100" b="1" dirty="0" err="1">
                <a:solidFill>
                  <a:schemeClr val="tx1"/>
                </a:solidFill>
              </a:rPr>
              <a:t>skal</a:t>
            </a:r>
            <a:r>
              <a:rPr lang="en-US" sz="1100" b="1" dirty="0">
                <a:solidFill>
                  <a:schemeClr val="tx1"/>
                </a:solidFill>
              </a:rPr>
              <a:t> </a:t>
            </a:r>
            <a:r>
              <a:rPr lang="en-US" sz="1100" b="1" dirty="0" err="1">
                <a:solidFill>
                  <a:schemeClr val="tx1"/>
                </a:solidFill>
              </a:rPr>
              <a:t>fortsætte</a:t>
            </a:r>
            <a:r>
              <a:rPr lang="en-US" sz="1100" b="1" dirty="0">
                <a:solidFill>
                  <a:schemeClr val="tx1"/>
                </a:solidFill>
              </a:rPr>
              <a:t> med.</a:t>
            </a:r>
            <a:endParaRPr lang="da-DK" sz="1100" dirty="0">
              <a:solidFill>
                <a:schemeClr val="tx1"/>
              </a:solidFill>
            </a:endParaRPr>
          </a:p>
          <a:p>
            <a:pPr>
              <a:lnSpc>
                <a:spcPct val="90000"/>
              </a:lnSpc>
              <a:spcBef>
                <a:spcPts val="1000"/>
              </a:spcBef>
            </a:pPr>
            <a:r>
              <a:rPr lang="da-DK" sz="900">
                <a:solidFill>
                  <a:schemeClr val="tx1"/>
                </a:solidFill>
              </a:rPr>
              <a:t>Strukturerede fælles aktiviteter</a:t>
            </a:r>
            <a:endParaRPr lang="da-DK">
              <a:solidFill>
                <a:schemeClr val="tx1"/>
              </a:solidFill>
            </a:endParaRPr>
          </a:p>
          <a:p>
            <a:pPr>
              <a:lnSpc>
                <a:spcPct val="90000"/>
              </a:lnSpc>
              <a:spcBef>
                <a:spcPts val="1000"/>
              </a:spcBef>
            </a:pPr>
            <a:r>
              <a:rPr lang="da-DK" sz="900">
                <a:solidFill>
                  <a:schemeClr val="tx1"/>
                </a:solidFill>
              </a:rPr>
              <a:t>Rammer hvor man deltager samtidig: Fællesskab opstår, når nogle er samlet om noget fælles.</a:t>
            </a:r>
            <a:endParaRPr lang="en-US" sz="900">
              <a:solidFill>
                <a:schemeClr val="tx1"/>
              </a:solidFill>
            </a:endParaRPr>
          </a:p>
          <a:p>
            <a:pPr>
              <a:lnSpc>
                <a:spcPct val="90000"/>
              </a:lnSpc>
              <a:spcBef>
                <a:spcPts val="1000"/>
              </a:spcBef>
            </a:pPr>
            <a:r>
              <a:rPr lang="da-DK" sz="900">
                <a:solidFill>
                  <a:schemeClr val="tx1"/>
                </a:solidFill>
              </a:rPr>
              <a:t>Stifindergrupper og mindre fællesskaber: De fungerer som tryghedsbase og adgangsvej til det store fællesskab.</a:t>
            </a:r>
            <a:endParaRPr lang="en-US" sz="900">
              <a:solidFill>
                <a:schemeClr val="tx1"/>
              </a:solidFill>
            </a:endParaRPr>
          </a:p>
          <a:p>
            <a:pPr>
              <a:lnSpc>
                <a:spcPct val="90000"/>
              </a:lnSpc>
              <a:spcBef>
                <a:spcPts val="1000"/>
              </a:spcBef>
            </a:pPr>
            <a:r>
              <a:rPr lang="da-DK" sz="900">
                <a:solidFill>
                  <a:schemeClr val="tx1"/>
                </a:solidFill>
              </a:rPr>
              <a:t>Mulighed for at bidrage aktivt: Elever føler samhørighed, når de kan hjælpe, engagere sig og blive set. Også stationært </a:t>
            </a:r>
            <a:endParaRPr lang="en-US" sz="900">
              <a:solidFill>
                <a:schemeClr val="tx1"/>
              </a:solidFill>
            </a:endParaRPr>
          </a:p>
          <a:p>
            <a:pPr>
              <a:lnSpc>
                <a:spcPct val="90000"/>
              </a:lnSpc>
              <a:spcBef>
                <a:spcPts val="1000"/>
              </a:spcBef>
            </a:pPr>
            <a:r>
              <a:rPr lang="da-DK" sz="900">
                <a:solidFill>
                  <a:schemeClr val="tx1"/>
                </a:solidFill>
              </a:rPr>
              <a:t>Værdien af små hverdagsinteraktioner: En kultur hvor man siger hej, smiler og inviterer.</a:t>
            </a:r>
            <a:br>
              <a:rPr lang="en-US" sz="1500" b="1" dirty="0">
                <a:solidFill>
                  <a:schemeClr val="tx1"/>
                </a:solidFill>
              </a:rPr>
            </a:br>
            <a:br>
              <a:rPr lang="en-US" sz="1500" b="1" dirty="0"/>
            </a:br>
            <a:br>
              <a:rPr lang="en-US" sz="1500" b="1" dirty="0"/>
            </a:br>
            <a:br>
              <a:rPr lang="en-US" sz="1500" b="1" dirty="0"/>
            </a:br>
            <a:endParaRPr lang="en-US" sz="1500" b="1">
              <a:solidFill>
                <a:schemeClr val="tx1"/>
              </a:solidFill>
            </a:endParaRPr>
          </a:p>
        </p:txBody>
      </p:sp>
      <p:sp>
        <p:nvSpPr>
          <p:cNvPr id="7" name="Rectangle 6">
            <a:extLst>
              <a:ext uri="{FF2B5EF4-FFF2-40B4-BE49-F238E27FC236}">
                <a16:creationId xmlns:a16="http://schemas.microsoft.com/office/drawing/2014/main" id="{0E490CEB-819D-53D4-5F88-8E2327366C56}"/>
              </a:ext>
            </a:extLst>
          </p:cNvPr>
          <p:cNvSpPr/>
          <p:nvPr/>
        </p:nvSpPr>
        <p:spPr>
          <a:xfrm>
            <a:off x="6101296" y="1688650"/>
            <a:ext cx="4226860" cy="203727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endParaRPr lang="en-US" sz="1000" b="1" dirty="0">
              <a:solidFill>
                <a:schemeClr val="tx1"/>
              </a:solidFill>
            </a:endParaRPr>
          </a:p>
          <a:p>
            <a:pPr algn="ctr"/>
            <a:r>
              <a:rPr lang="en-US" sz="1000" b="1" dirty="0">
                <a:solidFill>
                  <a:schemeClr val="tx1"/>
                </a:solidFill>
              </a:rPr>
              <a:t>B: </a:t>
            </a:r>
            <a:r>
              <a:rPr lang="en-US" sz="1000" b="1" dirty="0" err="1">
                <a:solidFill>
                  <a:schemeClr val="tx1"/>
                </a:solidFill>
              </a:rPr>
              <a:t>Hvad</a:t>
            </a:r>
            <a:r>
              <a:rPr lang="en-US" sz="1000" b="1" dirty="0">
                <a:solidFill>
                  <a:schemeClr val="tx1"/>
                </a:solidFill>
              </a:rPr>
              <a:t> vi </a:t>
            </a:r>
            <a:r>
              <a:rPr lang="en-US" sz="1000" b="1" dirty="0" err="1">
                <a:solidFill>
                  <a:schemeClr val="tx1"/>
                </a:solidFill>
              </a:rPr>
              <a:t>gør</a:t>
            </a:r>
            <a:r>
              <a:rPr lang="en-US" sz="1000" b="1" dirty="0">
                <a:solidFill>
                  <a:schemeClr val="tx1"/>
                </a:solidFill>
              </a:rPr>
              <a:t> </a:t>
            </a:r>
            <a:r>
              <a:rPr lang="en-US" sz="1000" b="1" dirty="0" err="1">
                <a:solidFill>
                  <a:schemeClr val="tx1"/>
                </a:solidFill>
              </a:rPr>
              <a:t>i</a:t>
            </a:r>
            <a:r>
              <a:rPr lang="en-US" sz="1000" b="1" dirty="0">
                <a:solidFill>
                  <a:schemeClr val="tx1"/>
                </a:solidFill>
              </a:rPr>
              <a:t> </a:t>
            </a:r>
            <a:r>
              <a:rPr lang="en-US" sz="1000" b="1" dirty="0" err="1">
                <a:solidFill>
                  <a:schemeClr val="tx1"/>
                </a:solidFill>
              </a:rPr>
              <a:t>vores</a:t>
            </a:r>
            <a:r>
              <a:rPr lang="en-US" sz="1000" b="1" dirty="0">
                <a:solidFill>
                  <a:schemeClr val="tx1"/>
                </a:solidFill>
              </a:rPr>
              <a:t> </a:t>
            </a:r>
            <a:r>
              <a:rPr lang="en-US" sz="1000" b="1" dirty="0" err="1">
                <a:solidFill>
                  <a:schemeClr val="tx1"/>
                </a:solidFill>
              </a:rPr>
              <a:t>praksis</a:t>
            </a:r>
            <a:r>
              <a:rPr lang="en-US" sz="1000" b="1" dirty="0">
                <a:solidFill>
                  <a:schemeClr val="tx1"/>
                </a:solidFill>
              </a:rPr>
              <a:t>, </a:t>
            </a:r>
            <a:r>
              <a:rPr lang="en-US" sz="1000" b="1" dirty="0" err="1">
                <a:solidFill>
                  <a:schemeClr val="tx1"/>
                </a:solidFill>
              </a:rPr>
              <a:t>som</a:t>
            </a:r>
            <a:r>
              <a:rPr lang="en-US" sz="1000" b="1" dirty="0">
                <a:solidFill>
                  <a:schemeClr val="tx1"/>
                </a:solidFill>
              </a:rPr>
              <a:t> vi </a:t>
            </a:r>
            <a:r>
              <a:rPr lang="en-US" sz="1000" b="1" dirty="0" err="1">
                <a:solidFill>
                  <a:schemeClr val="tx1"/>
                </a:solidFill>
              </a:rPr>
              <a:t>ikke</a:t>
            </a:r>
            <a:r>
              <a:rPr lang="en-US" sz="1000" b="1" dirty="0">
                <a:solidFill>
                  <a:schemeClr val="tx1"/>
                </a:solidFill>
              </a:rPr>
              <a:t> </a:t>
            </a:r>
            <a:r>
              <a:rPr lang="en-US" sz="1000" b="1" dirty="0" err="1">
                <a:solidFill>
                  <a:schemeClr val="tx1"/>
                </a:solidFill>
              </a:rPr>
              <a:t>burde</a:t>
            </a:r>
            <a:r>
              <a:rPr lang="en-US" sz="1000" b="1" dirty="0">
                <a:solidFill>
                  <a:schemeClr val="tx1"/>
                </a:solidFill>
              </a:rPr>
              <a:t> </a:t>
            </a:r>
            <a:r>
              <a:rPr lang="en-US" sz="1000" b="1" dirty="0" err="1">
                <a:solidFill>
                  <a:schemeClr val="tx1"/>
                </a:solidFill>
              </a:rPr>
              <a:t>gøre</a:t>
            </a:r>
            <a:r>
              <a:rPr lang="en-US" sz="1000" b="1" dirty="0">
                <a:solidFill>
                  <a:schemeClr val="tx1"/>
                </a:solidFill>
              </a:rPr>
              <a:t>. </a:t>
            </a:r>
            <a:endParaRPr lang="en-US">
              <a:solidFill>
                <a:schemeClr val="tx1"/>
              </a:solidFill>
            </a:endParaRPr>
          </a:p>
          <a:p>
            <a:pPr>
              <a:lnSpc>
                <a:spcPct val="90000"/>
              </a:lnSpc>
              <a:spcBef>
                <a:spcPts val="1000"/>
              </a:spcBef>
            </a:pPr>
            <a:r>
              <a:rPr lang="da-DK" sz="900">
                <a:solidFill>
                  <a:schemeClr val="tx1"/>
                </a:solidFill>
              </a:rPr>
              <a:t>Oplevelse af tvang i aktiviteter: Eleverne frygter, at det skaber modstand frem for </a:t>
            </a:r>
            <a:r>
              <a:rPr lang="da-DK" sz="900" dirty="0">
                <a:solidFill>
                  <a:schemeClr val="tx1"/>
                </a:solidFill>
              </a:rPr>
              <a:t>fællesskab.</a:t>
            </a:r>
            <a:endParaRPr lang="en-US" sz="900">
              <a:solidFill>
                <a:schemeClr val="tx1"/>
              </a:solidFill>
            </a:endParaRPr>
          </a:p>
          <a:p>
            <a:pPr>
              <a:lnSpc>
                <a:spcPct val="90000"/>
              </a:lnSpc>
              <a:spcBef>
                <a:spcPts val="1000"/>
              </a:spcBef>
            </a:pPr>
            <a:r>
              <a:rPr lang="da-DK" sz="900" dirty="0">
                <a:solidFill>
                  <a:schemeClr val="tx1"/>
                </a:solidFill>
              </a:rPr>
              <a:t>Tvungne aktiviteter uden oplevet mening: Hvis noget føles påtvunget, mister det social værdi. (Livsduelighed/fællestime)</a:t>
            </a:r>
            <a:br>
              <a:rPr lang="da-DK" sz="900" dirty="0"/>
            </a:br>
            <a:r>
              <a:rPr lang="da-DK" sz="900" dirty="0">
                <a:solidFill>
                  <a:schemeClr val="tx1"/>
                </a:solidFill>
              </a:rPr>
              <a:t>Det store fællesskab er energikrævende – det</a:t>
            </a:r>
            <a:r>
              <a:rPr lang="da-DK" sz="2200" dirty="0">
                <a:solidFill>
                  <a:schemeClr val="tx1"/>
                </a:solidFill>
              </a:rPr>
              <a:t> </a:t>
            </a:r>
            <a:r>
              <a:rPr lang="da-DK" sz="900">
                <a:solidFill>
                  <a:schemeClr val="tx1"/>
                </a:solidFill>
              </a:rPr>
              <a:t>anerkendes ikke tydeligt i praksis.</a:t>
            </a:r>
            <a:br>
              <a:rPr lang="da-DK" sz="900" dirty="0"/>
            </a:br>
            <a:endParaRPr lang="da-DK" sz="900" dirty="0">
              <a:solidFill>
                <a:schemeClr val="tx1"/>
              </a:solidFill>
            </a:endParaRPr>
          </a:p>
          <a:p>
            <a:pPr>
              <a:lnSpc>
                <a:spcPct val="90000"/>
              </a:lnSpc>
              <a:spcBef>
                <a:spcPts val="1000"/>
              </a:spcBef>
            </a:pPr>
            <a:r>
              <a:rPr lang="da-DK" sz="900">
                <a:solidFill>
                  <a:schemeClr val="tx1"/>
                </a:solidFill>
              </a:rPr>
              <a:t>Hvis bestemte grupper får meget social dominans,svækker det helheden. </a:t>
            </a:r>
            <a:endParaRPr lang="en-US" sz="900">
              <a:solidFill>
                <a:schemeClr val="tx1"/>
              </a:solidFill>
            </a:endParaRPr>
          </a:p>
          <a:p>
            <a:pPr algn="ctr"/>
            <a:br>
              <a:rPr lang="en-US" sz="1500" b="1" dirty="0">
                <a:solidFill>
                  <a:schemeClr val="tx1"/>
                </a:solidFill>
              </a:rPr>
            </a:br>
            <a:br>
              <a:rPr lang="en-US" sz="1500" b="1" dirty="0">
                <a:solidFill>
                  <a:schemeClr val="tx1"/>
                </a:solidFill>
              </a:rPr>
            </a:br>
            <a:br>
              <a:rPr lang="en-US" sz="1500" b="1" dirty="0">
                <a:solidFill>
                  <a:schemeClr val="tx1"/>
                </a:solidFill>
              </a:rPr>
            </a:br>
            <a:br>
              <a:rPr lang="en-US" sz="1500" b="1" dirty="0">
                <a:solidFill>
                  <a:schemeClr val="tx1"/>
                </a:solidFill>
              </a:rPr>
            </a:br>
            <a:endParaRPr lang="en-US" sz="1500" b="1">
              <a:solidFill>
                <a:schemeClr val="tx1"/>
              </a:solidFill>
            </a:endParaRPr>
          </a:p>
        </p:txBody>
      </p:sp>
      <p:sp>
        <p:nvSpPr>
          <p:cNvPr id="9" name="Rectangle 8">
            <a:extLst>
              <a:ext uri="{FF2B5EF4-FFF2-40B4-BE49-F238E27FC236}">
                <a16:creationId xmlns:a16="http://schemas.microsoft.com/office/drawing/2014/main" id="{C0A5B096-A0D6-15F2-7286-4EA3036A3482}"/>
              </a:ext>
            </a:extLst>
          </p:cNvPr>
          <p:cNvSpPr/>
          <p:nvPr/>
        </p:nvSpPr>
        <p:spPr>
          <a:xfrm>
            <a:off x="1857743" y="3751305"/>
            <a:ext cx="4226861" cy="2037270"/>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endParaRPr lang="en-US" sz="1100" b="1" dirty="0">
              <a:solidFill>
                <a:schemeClr val="tx1"/>
              </a:solidFill>
            </a:endParaRPr>
          </a:p>
          <a:p>
            <a:pPr>
              <a:lnSpc>
                <a:spcPct val="90000"/>
              </a:lnSpc>
              <a:spcBef>
                <a:spcPts val="1000"/>
              </a:spcBef>
            </a:pPr>
            <a:endParaRPr lang="en-US" sz="1100" b="1" dirty="0">
              <a:solidFill>
                <a:schemeClr val="tx1"/>
              </a:solidFill>
            </a:endParaRPr>
          </a:p>
          <a:p>
            <a:pPr>
              <a:lnSpc>
                <a:spcPct val="90000"/>
              </a:lnSpc>
              <a:spcBef>
                <a:spcPts val="1000"/>
              </a:spcBef>
            </a:pPr>
            <a:endParaRPr lang="en-US" sz="1100" b="1" dirty="0">
              <a:solidFill>
                <a:schemeClr val="tx1"/>
              </a:solidFill>
            </a:endParaRPr>
          </a:p>
          <a:p>
            <a:pPr>
              <a:lnSpc>
                <a:spcPct val="90000"/>
              </a:lnSpc>
              <a:spcBef>
                <a:spcPts val="1000"/>
              </a:spcBef>
            </a:pPr>
            <a:endParaRPr lang="en-US" sz="1100" b="1" dirty="0">
              <a:solidFill>
                <a:schemeClr val="tx1"/>
              </a:solidFill>
            </a:endParaRPr>
          </a:p>
          <a:p>
            <a:pPr>
              <a:lnSpc>
                <a:spcPct val="90000"/>
              </a:lnSpc>
              <a:spcBef>
                <a:spcPts val="1000"/>
              </a:spcBef>
            </a:pPr>
            <a:r>
              <a:rPr lang="en-US" sz="1100" b="1" dirty="0">
                <a:solidFill>
                  <a:schemeClr val="tx1"/>
                </a:solidFill>
              </a:rPr>
              <a:t>C: </a:t>
            </a:r>
            <a:r>
              <a:rPr lang="en-US" sz="1100" b="1" dirty="0" err="1">
                <a:solidFill>
                  <a:schemeClr val="tx1"/>
                </a:solidFill>
              </a:rPr>
              <a:t>Hvad</a:t>
            </a:r>
            <a:r>
              <a:rPr lang="en-US" sz="1100" b="1" dirty="0">
                <a:solidFill>
                  <a:schemeClr val="tx1"/>
                </a:solidFill>
              </a:rPr>
              <a:t> vi </a:t>
            </a:r>
            <a:r>
              <a:rPr lang="en-US" sz="1100" b="1" dirty="0" err="1">
                <a:solidFill>
                  <a:schemeClr val="tx1"/>
                </a:solidFill>
              </a:rPr>
              <a:t>bør</a:t>
            </a:r>
            <a:r>
              <a:rPr lang="en-US" sz="1100" b="1" dirty="0">
                <a:solidFill>
                  <a:schemeClr val="tx1"/>
                </a:solidFill>
              </a:rPr>
              <a:t> </a:t>
            </a:r>
            <a:r>
              <a:rPr lang="en-US" sz="1100" b="1" dirty="0" err="1">
                <a:solidFill>
                  <a:schemeClr val="tx1"/>
                </a:solidFill>
              </a:rPr>
              <a:t>gøre</a:t>
            </a:r>
            <a:r>
              <a:rPr lang="en-US" sz="1100" b="1" dirty="0">
                <a:solidFill>
                  <a:schemeClr val="tx1"/>
                </a:solidFill>
              </a:rPr>
              <a:t>, men </a:t>
            </a:r>
            <a:r>
              <a:rPr lang="en-US" sz="1100" b="1" dirty="0" err="1">
                <a:solidFill>
                  <a:schemeClr val="tx1"/>
                </a:solidFill>
              </a:rPr>
              <a:t>endnu</a:t>
            </a:r>
            <a:r>
              <a:rPr lang="en-US" sz="1100" b="1" dirty="0">
                <a:solidFill>
                  <a:schemeClr val="tx1"/>
                </a:solidFill>
              </a:rPr>
              <a:t> </a:t>
            </a:r>
            <a:r>
              <a:rPr lang="en-US" sz="1100" b="1" dirty="0" err="1">
                <a:solidFill>
                  <a:schemeClr val="tx1"/>
                </a:solidFill>
              </a:rPr>
              <a:t>ikke</a:t>
            </a:r>
            <a:r>
              <a:rPr lang="en-US" sz="1100" b="1" dirty="0">
                <a:solidFill>
                  <a:schemeClr val="tx1"/>
                </a:solidFill>
              </a:rPr>
              <a:t> </a:t>
            </a:r>
            <a:r>
              <a:rPr lang="en-US" sz="1100" b="1" dirty="0" err="1">
                <a:solidFill>
                  <a:schemeClr val="tx1"/>
                </a:solidFill>
              </a:rPr>
              <a:t>gør</a:t>
            </a:r>
            <a:br>
              <a:rPr lang="en-US" sz="1500" dirty="0"/>
            </a:br>
            <a:r>
              <a:rPr lang="da-DK" sz="900" dirty="0">
                <a:solidFill>
                  <a:schemeClr val="tx1"/>
                </a:solidFill>
              </a:rPr>
              <a:t>Mere bevidst blanding på tværs Klasser, Huse, Værelser, Stifindergrupper</a:t>
            </a:r>
            <a:endParaRPr lang="en-US" sz="900" dirty="0">
              <a:solidFill>
                <a:schemeClr val="tx1"/>
              </a:solidFill>
            </a:endParaRPr>
          </a:p>
          <a:p>
            <a:pPr>
              <a:lnSpc>
                <a:spcPct val="90000"/>
              </a:lnSpc>
              <a:spcBef>
                <a:spcPts val="1000"/>
              </a:spcBef>
            </a:pPr>
            <a:r>
              <a:rPr lang="da-DK" sz="900">
                <a:solidFill>
                  <a:schemeClr val="tx1"/>
                </a:solidFill>
              </a:rPr>
              <a:t>Flere engagerende, relevante fælles aktiviteter: Længere samarbejdsforløb, Ture, Aktiviteter der “ryster” grupper sammen</a:t>
            </a:r>
            <a:endParaRPr lang="en-US" sz="900">
              <a:solidFill>
                <a:schemeClr val="tx1"/>
              </a:solidFill>
            </a:endParaRPr>
          </a:p>
          <a:p>
            <a:pPr>
              <a:lnSpc>
                <a:spcPct val="90000"/>
              </a:lnSpc>
              <a:spcBef>
                <a:spcPts val="1000"/>
              </a:spcBef>
            </a:pPr>
            <a:r>
              <a:rPr lang="da-DK" sz="900">
                <a:solidFill>
                  <a:schemeClr val="tx1"/>
                </a:solidFill>
              </a:rPr>
              <a:t>Styrke kulturen for hverdagsinklusion: Fokus på små invitationer, “Spørg én mere”, Opmærksomhed på dem, der sidder alene.</a:t>
            </a:r>
            <a:endParaRPr lang="en-US" sz="900">
              <a:solidFill>
                <a:schemeClr val="tx1"/>
              </a:solidFill>
            </a:endParaRPr>
          </a:p>
          <a:p>
            <a:pPr>
              <a:lnSpc>
                <a:spcPct val="90000"/>
              </a:lnSpc>
              <a:spcBef>
                <a:spcPts val="1000"/>
              </a:spcBef>
            </a:pPr>
            <a:r>
              <a:rPr lang="da-DK" sz="900">
                <a:solidFill>
                  <a:srgbClr val="000000"/>
                </a:solidFill>
              </a:rPr>
              <a:t>Sociale og uformelle rammer og fysiske rum med mulighed for spontanitet, hvor kan vi </a:t>
            </a:r>
            <a:r>
              <a:rPr lang="da-DK" sz="900" dirty="0">
                <a:solidFill>
                  <a:srgbClr val="000000"/>
                </a:solidFill>
              </a:rPr>
              <a:t>mødes uformelt. </a:t>
            </a:r>
          </a:p>
          <a:p>
            <a:pPr>
              <a:lnSpc>
                <a:spcPct val="90000"/>
              </a:lnSpc>
              <a:spcBef>
                <a:spcPts val="1000"/>
              </a:spcBef>
            </a:pPr>
            <a:r>
              <a:rPr lang="da-DK" sz="900">
                <a:solidFill>
                  <a:schemeClr val="tx1"/>
                </a:solidFill>
              </a:rPr>
              <a:t>Anerkende behovet for pauser : Rum for at trække sig, overgang mellem aktiviteter. </a:t>
            </a:r>
            <a:br>
              <a:rPr lang="en-US" sz="1500" dirty="0"/>
            </a:br>
            <a:br>
              <a:rPr lang="en-US" sz="1500" b="1" dirty="0"/>
            </a:br>
            <a:br>
              <a:rPr lang="en-US" sz="1500" b="1" dirty="0"/>
            </a:br>
            <a:br>
              <a:rPr lang="en-US" sz="1500" b="1" dirty="0"/>
            </a:br>
            <a:br>
              <a:rPr lang="en-US" sz="1500" b="1" dirty="0"/>
            </a:br>
            <a:br>
              <a:rPr lang="en-US" sz="1500" b="1" dirty="0"/>
            </a:br>
            <a:endParaRPr lang="en-US" sz="1500" b="1">
              <a:solidFill>
                <a:schemeClr val="tx1"/>
              </a:solidFill>
            </a:endParaRPr>
          </a:p>
        </p:txBody>
      </p:sp>
      <p:sp>
        <p:nvSpPr>
          <p:cNvPr id="11" name="Rectangle 10">
            <a:extLst>
              <a:ext uri="{FF2B5EF4-FFF2-40B4-BE49-F238E27FC236}">
                <a16:creationId xmlns:a16="http://schemas.microsoft.com/office/drawing/2014/main" id="{EE7257BC-3D97-B772-EEE7-C459CA501035}"/>
              </a:ext>
            </a:extLst>
          </p:cNvPr>
          <p:cNvSpPr/>
          <p:nvPr/>
        </p:nvSpPr>
        <p:spPr>
          <a:xfrm>
            <a:off x="6088157" y="3725029"/>
            <a:ext cx="4226860" cy="203727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br>
              <a:rPr lang="en-US" b="1" dirty="0">
                <a:solidFill>
                  <a:schemeClr val="tx1"/>
                </a:solidFill>
              </a:rPr>
            </a:br>
            <a:endParaRPr lang="en-US"/>
          </a:p>
          <a:p>
            <a:pPr>
              <a:lnSpc>
                <a:spcPct val="90000"/>
              </a:lnSpc>
              <a:spcBef>
                <a:spcPts val="1000"/>
              </a:spcBef>
            </a:pPr>
            <a:r>
              <a:rPr lang="en-US" sz="1100" b="1" dirty="0">
                <a:solidFill>
                  <a:schemeClr val="tx1"/>
                </a:solidFill>
              </a:rPr>
              <a:t>D: </a:t>
            </a:r>
            <a:r>
              <a:rPr lang="en-US" sz="1100" b="1" dirty="0" err="1">
                <a:solidFill>
                  <a:schemeClr val="tx1"/>
                </a:solidFill>
              </a:rPr>
              <a:t>Hvad</a:t>
            </a:r>
            <a:r>
              <a:rPr lang="en-US" sz="1100" b="1" dirty="0">
                <a:solidFill>
                  <a:schemeClr val="tx1"/>
                </a:solidFill>
              </a:rPr>
              <a:t> vi </a:t>
            </a:r>
            <a:r>
              <a:rPr lang="en-US" sz="1100" b="1" dirty="0" err="1">
                <a:solidFill>
                  <a:schemeClr val="tx1"/>
                </a:solidFill>
              </a:rPr>
              <a:t>bør</a:t>
            </a:r>
            <a:r>
              <a:rPr lang="en-US" sz="1100" b="1" dirty="0">
                <a:solidFill>
                  <a:schemeClr val="tx1"/>
                </a:solidFill>
              </a:rPr>
              <a:t> </a:t>
            </a:r>
            <a:r>
              <a:rPr lang="en-US" sz="1100" b="1" dirty="0" err="1">
                <a:solidFill>
                  <a:schemeClr val="tx1"/>
                </a:solidFill>
              </a:rPr>
              <a:t>undlade</a:t>
            </a:r>
            <a:r>
              <a:rPr lang="en-US" sz="1100" b="1" dirty="0">
                <a:solidFill>
                  <a:schemeClr val="tx1"/>
                </a:solidFill>
              </a:rPr>
              <a:t> at </a:t>
            </a:r>
            <a:r>
              <a:rPr lang="en-US" sz="1100" b="1" dirty="0" err="1">
                <a:solidFill>
                  <a:schemeClr val="tx1"/>
                </a:solidFill>
              </a:rPr>
              <a:t>gøre</a:t>
            </a:r>
            <a:r>
              <a:rPr lang="en-US" sz="1100" b="1" dirty="0">
                <a:solidFill>
                  <a:schemeClr val="tx1"/>
                </a:solidFill>
              </a:rPr>
              <a:t> – </a:t>
            </a:r>
            <a:r>
              <a:rPr lang="en-US" sz="1100" b="1" dirty="0" err="1">
                <a:solidFill>
                  <a:schemeClr val="tx1"/>
                </a:solidFill>
              </a:rPr>
              <a:t>og</a:t>
            </a:r>
            <a:r>
              <a:rPr lang="en-US" sz="1100" b="1" dirty="0">
                <a:solidFill>
                  <a:schemeClr val="tx1"/>
                </a:solidFill>
              </a:rPr>
              <a:t> heller </a:t>
            </a:r>
            <a:r>
              <a:rPr lang="en-US" sz="1100" b="1" dirty="0" err="1">
                <a:solidFill>
                  <a:schemeClr val="tx1"/>
                </a:solidFill>
              </a:rPr>
              <a:t>ikke</a:t>
            </a:r>
            <a:r>
              <a:rPr lang="en-US" sz="1100" b="1" dirty="0">
                <a:solidFill>
                  <a:schemeClr val="tx1"/>
                </a:solidFill>
              </a:rPr>
              <a:t> </a:t>
            </a:r>
            <a:r>
              <a:rPr lang="en-US" sz="1100" b="1" dirty="0" err="1">
                <a:solidFill>
                  <a:schemeClr val="tx1"/>
                </a:solidFill>
              </a:rPr>
              <a:t>gør</a:t>
            </a:r>
            <a:r>
              <a:rPr lang="en-US" sz="1100" dirty="0">
                <a:solidFill>
                  <a:srgbClr val="000000"/>
                </a:solidFill>
              </a:rPr>
              <a:t> </a:t>
            </a:r>
            <a:br>
              <a:rPr lang="en-US" sz="1500" dirty="0">
                <a:solidFill>
                  <a:srgbClr val="000000"/>
                </a:solidFill>
              </a:rPr>
            </a:br>
            <a:r>
              <a:rPr lang="da-DK" sz="900" dirty="0">
                <a:solidFill>
                  <a:schemeClr val="tx1"/>
                </a:solidFill>
              </a:rPr>
              <a:t>Flere restriktioner og kontrolmekanismer: Kan skabe frustration og mindske deltagelse.</a:t>
            </a:r>
            <a:endParaRPr lang="en-US" sz="900" dirty="0">
              <a:solidFill>
                <a:schemeClr val="tx1"/>
              </a:solidFill>
            </a:endParaRPr>
          </a:p>
          <a:p>
            <a:pPr>
              <a:lnSpc>
                <a:spcPct val="90000"/>
              </a:lnSpc>
              <a:spcBef>
                <a:spcPts val="1000"/>
              </a:spcBef>
            </a:pPr>
            <a:r>
              <a:rPr lang="da-DK" sz="900">
                <a:solidFill>
                  <a:schemeClr val="tx1"/>
                </a:solidFill>
              </a:rPr>
              <a:t>Mere undervisning / færre frie rum</a:t>
            </a:r>
          </a:p>
          <a:p>
            <a:pPr>
              <a:lnSpc>
                <a:spcPct val="90000"/>
              </a:lnSpc>
              <a:spcBef>
                <a:spcPts val="1000"/>
              </a:spcBef>
            </a:pPr>
            <a:r>
              <a:rPr lang="da-DK" sz="900">
                <a:solidFill>
                  <a:schemeClr val="tx1"/>
                </a:solidFill>
              </a:rPr>
              <a:t>Stigmatiserende fokus på grupper: For meget snak om “grupperinger” kan forstærke opdelinger.</a:t>
            </a:r>
            <a:endParaRPr lang="en-US" sz="900">
              <a:solidFill>
                <a:schemeClr val="tx1"/>
              </a:solidFill>
            </a:endParaRPr>
          </a:p>
          <a:p>
            <a:pPr>
              <a:lnSpc>
                <a:spcPct val="90000"/>
              </a:lnSpc>
              <a:spcBef>
                <a:spcPts val="1000"/>
              </a:spcBef>
            </a:pPr>
            <a:r>
              <a:rPr lang="da-DK" sz="900">
                <a:solidFill>
                  <a:schemeClr val="tx1"/>
                </a:solidFill>
              </a:rPr>
              <a:t>Praksisser der reducerer spontan kontakt</a:t>
            </a:r>
            <a:endParaRPr lang="en-US" sz="900">
              <a:solidFill>
                <a:schemeClr val="tx1"/>
              </a:solidFill>
            </a:endParaRPr>
          </a:p>
          <a:p>
            <a:pPr>
              <a:lnSpc>
                <a:spcPct val="90000"/>
              </a:lnSpc>
              <a:spcBef>
                <a:spcPts val="1000"/>
              </a:spcBef>
            </a:pPr>
            <a:r>
              <a:rPr lang="da-DK" sz="900">
                <a:solidFill>
                  <a:schemeClr val="tx1"/>
                </a:solidFill>
              </a:rPr>
              <a:t>Fratage fritiden </a:t>
            </a:r>
            <a:br>
              <a:rPr lang="en-US" sz="1500" dirty="0">
                <a:solidFill>
                  <a:srgbClr val="000000"/>
                </a:solidFill>
              </a:rPr>
            </a:br>
            <a:br>
              <a:rPr lang="en-US" sz="1500" dirty="0">
                <a:solidFill>
                  <a:srgbClr val="000000"/>
                </a:solidFill>
              </a:rPr>
            </a:br>
            <a:br>
              <a:rPr lang="en-US" sz="1500" dirty="0">
                <a:solidFill>
                  <a:srgbClr val="000000"/>
                </a:solidFill>
              </a:rPr>
            </a:br>
            <a:br>
              <a:rPr lang="en-US" sz="1500" dirty="0">
                <a:solidFill>
                  <a:srgbClr val="000000"/>
                </a:solidFill>
              </a:rPr>
            </a:br>
            <a:br>
              <a:rPr lang="en-US" sz="1500" dirty="0">
                <a:solidFill>
                  <a:srgbClr val="000000"/>
                </a:solidFill>
              </a:rPr>
            </a:br>
            <a:r>
              <a:rPr lang="en-US" sz="1500" dirty="0">
                <a:solidFill>
                  <a:srgbClr val="000000"/>
                </a:solidFill>
              </a:rPr>
              <a:t> </a:t>
            </a:r>
            <a:endParaRPr lang="en-US"/>
          </a:p>
        </p:txBody>
      </p:sp>
    </p:spTree>
    <p:extLst>
      <p:ext uri="{BB962C8B-B14F-4D97-AF65-F5344CB8AC3E}">
        <p14:creationId xmlns:p14="http://schemas.microsoft.com/office/powerpoint/2010/main" val="74930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5C56-9088-2E52-9945-B49F0A76FAFE}"/>
              </a:ext>
            </a:extLst>
          </p:cNvPr>
          <p:cNvSpPr>
            <a:spLocks noGrp="1"/>
          </p:cNvSpPr>
          <p:nvPr>
            <p:ph type="title"/>
          </p:nvPr>
        </p:nvSpPr>
        <p:spPr/>
        <p:txBody>
          <a:bodyPr/>
          <a:lstStyle/>
          <a:p>
            <a:r>
              <a:rPr lang="en-US" dirty="0"/>
              <a:t>Trin 4: </a:t>
            </a:r>
            <a:r>
              <a:rPr lang="en-US" dirty="0" err="1"/>
              <a:t>Medarbejderinvolvering</a:t>
            </a:r>
            <a:r>
              <a:rPr lang="en-US" dirty="0"/>
              <a:t> </a:t>
            </a:r>
          </a:p>
        </p:txBody>
      </p:sp>
      <p:sp>
        <p:nvSpPr>
          <p:cNvPr id="3" name="Content Placeholder 2">
            <a:extLst>
              <a:ext uri="{FF2B5EF4-FFF2-40B4-BE49-F238E27FC236}">
                <a16:creationId xmlns:a16="http://schemas.microsoft.com/office/drawing/2014/main" id="{3C2ED30D-2197-8D77-2202-E36948EDA30F}"/>
              </a:ext>
            </a:extLst>
          </p:cNvPr>
          <p:cNvSpPr>
            <a:spLocks noGrp="1"/>
          </p:cNvSpPr>
          <p:nvPr>
            <p:ph idx="1"/>
          </p:nvPr>
        </p:nvSpPr>
        <p:spPr/>
        <p:txBody>
          <a:bodyPr vert="horz" lIns="91440" tIns="45720" rIns="91440" bIns="45720" rtlCol="0" anchor="t">
            <a:normAutofit fontScale="85000" lnSpcReduction="20000"/>
          </a:bodyPr>
          <a:lstStyle/>
          <a:p>
            <a:pPr>
              <a:buNone/>
            </a:pPr>
            <a:r>
              <a:rPr lang="en-US" dirty="0" err="1">
                <a:ea typeface="+mn-lt"/>
                <a:cs typeface="+mn-lt"/>
              </a:rPr>
              <a:t>Formål</a:t>
            </a:r>
            <a:r>
              <a:rPr lang="en-US" dirty="0">
                <a:ea typeface="+mn-lt"/>
                <a:cs typeface="+mn-lt"/>
              </a:rPr>
              <a:t>: </a:t>
            </a:r>
            <a:r>
              <a:rPr lang="en-US" dirty="0" err="1">
                <a:ea typeface="+mn-lt"/>
                <a:cs typeface="+mn-lt"/>
              </a:rPr>
              <a:t>Når</a:t>
            </a:r>
            <a:r>
              <a:rPr lang="en-US" dirty="0">
                <a:ea typeface="+mn-lt"/>
                <a:cs typeface="+mn-lt"/>
              </a:rPr>
              <a:t> </a:t>
            </a:r>
            <a:r>
              <a:rPr lang="en-US" dirty="0" err="1">
                <a:ea typeface="+mn-lt"/>
                <a:cs typeface="+mn-lt"/>
              </a:rPr>
              <a:t>gør</a:t>
            </a:r>
            <a:r>
              <a:rPr lang="en-US" dirty="0">
                <a:ea typeface="+mn-lt"/>
                <a:cs typeface="+mn-lt"/>
              </a:rPr>
              <a:t>/</a:t>
            </a:r>
            <a:r>
              <a:rPr lang="en-US" dirty="0" err="1">
                <a:ea typeface="+mn-lt"/>
                <a:cs typeface="+mn-lt"/>
              </a:rPr>
              <a:t>bør-modellen</a:t>
            </a:r>
            <a:r>
              <a:rPr lang="en-US" dirty="0">
                <a:ea typeface="+mn-lt"/>
                <a:cs typeface="+mn-lt"/>
              </a:rPr>
              <a:t> er </a:t>
            </a:r>
            <a:r>
              <a:rPr lang="en-US" dirty="0" err="1">
                <a:ea typeface="+mn-lt"/>
                <a:cs typeface="+mn-lt"/>
              </a:rPr>
              <a:t>udfyldt</a:t>
            </a:r>
            <a:r>
              <a:rPr lang="en-US" dirty="0">
                <a:ea typeface="+mn-lt"/>
                <a:cs typeface="+mn-lt"/>
              </a:rPr>
              <a:t> med </a:t>
            </a:r>
            <a:r>
              <a:rPr lang="en-US" dirty="0" err="1">
                <a:ea typeface="+mn-lt"/>
                <a:cs typeface="+mn-lt"/>
              </a:rPr>
              <a:t>analyserede</a:t>
            </a:r>
            <a:endParaRPr lang="en-US" dirty="0">
              <a:ea typeface="+mn-lt"/>
              <a:cs typeface="+mn-lt"/>
            </a:endParaRPr>
          </a:p>
          <a:p>
            <a:pPr>
              <a:buNone/>
            </a:pPr>
            <a:r>
              <a:rPr lang="en-US" dirty="0" err="1">
                <a:ea typeface="+mn-lt"/>
                <a:cs typeface="+mn-lt"/>
              </a:rPr>
              <a:t>besvarelser</a:t>
            </a:r>
            <a:r>
              <a:rPr lang="en-US" dirty="0">
                <a:ea typeface="+mn-lt"/>
                <a:cs typeface="+mn-lt"/>
              </a:rPr>
              <a:t>, </a:t>
            </a:r>
            <a:r>
              <a:rPr lang="en-US" dirty="0" err="1">
                <a:ea typeface="+mn-lt"/>
                <a:cs typeface="+mn-lt"/>
              </a:rPr>
              <a:t>kan</a:t>
            </a:r>
            <a:r>
              <a:rPr lang="en-US" dirty="0">
                <a:ea typeface="+mn-lt"/>
                <a:cs typeface="+mn-lt"/>
              </a:rPr>
              <a:t> man </a:t>
            </a:r>
            <a:r>
              <a:rPr lang="en-US" dirty="0" err="1">
                <a:ea typeface="+mn-lt"/>
                <a:cs typeface="+mn-lt"/>
              </a:rPr>
              <a:t>introducere</a:t>
            </a:r>
            <a:r>
              <a:rPr lang="en-US" dirty="0">
                <a:ea typeface="+mn-lt"/>
                <a:cs typeface="+mn-lt"/>
              </a:rPr>
              <a:t> </a:t>
            </a:r>
            <a:r>
              <a:rPr lang="en-US" dirty="0" err="1">
                <a:ea typeface="+mn-lt"/>
                <a:cs typeface="+mn-lt"/>
              </a:rPr>
              <a:t>medarbejderne</a:t>
            </a:r>
            <a:r>
              <a:rPr lang="en-US" dirty="0">
                <a:ea typeface="+mn-lt"/>
                <a:cs typeface="+mn-lt"/>
              </a:rPr>
              <a:t> </a:t>
            </a:r>
            <a:r>
              <a:rPr lang="en-US" dirty="0" err="1">
                <a:ea typeface="+mn-lt"/>
                <a:cs typeface="+mn-lt"/>
              </a:rPr>
              <a:t>til</a:t>
            </a:r>
            <a:r>
              <a:rPr lang="en-US" dirty="0">
                <a:ea typeface="+mn-lt"/>
                <a:cs typeface="+mn-lt"/>
              </a:rPr>
              <a:t> </a:t>
            </a:r>
            <a:r>
              <a:rPr lang="en-US" dirty="0" err="1">
                <a:ea typeface="+mn-lt"/>
                <a:cs typeface="+mn-lt"/>
              </a:rPr>
              <a:t>indholdet</a:t>
            </a:r>
            <a:r>
              <a:rPr lang="en-US" dirty="0">
                <a:ea typeface="+mn-lt"/>
                <a:cs typeface="+mn-lt"/>
              </a:rPr>
              <a:t>.</a:t>
            </a:r>
            <a:endParaRPr lang="en-US"/>
          </a:p>
          <a:p>
            <a:pPr>
              <a:buNone/>
            </a:pPr>
            <a:r>
              <a:rPr lang="en-US" dirty="0" err="1">
                <a:ea typeface="+mn-lt"/>
                <a:cs typeface="+mn-lt"/>
              </a:rPr>
              <a:t>På</a:t>
            </a:r>
            <a:r>
              <a:rPr lang="en-US" dirty="0">
                <a:ea typeface="+mn-lt"/>
                <a:cs typeface="+mn-lt"/>
              </a:rPr>
              <a:t> et </a:t>
            </a:r>
            <a:r>
              <a:rPr lang="en-US" dirty="0" err="1">
                <a:ea typeface="+mn-lt"/>
                <a:cs typeface="+mn-lt"/>
              </a:rPr>
              <a:t>lærermøde</a:t>
            </a:r>
            <a:r>
              <a:rPr lang="en-US" dirty="0">
                <a:ea typeface="+mn-lt"/>
                <a:cs typeface="+mn-lt"/>
              </a:rPr>
              <a:t> </a:t>
            </a:r>
            <a:r>
              <a:rPr lang="en-US" dirty="0" err="1">
                <a:ea typeface="+mn-lt"/>
                <a:cs typeface="+mn-lt"/>
              </a:rPr>
              <a:t>kan</a:t>
            </a:r>
            <a:r>
              <a:rPr lang="en-US" dirty="0">
                <a:ea typeface="+mn-lt"/>
                <a:cs typeface="+mn-lt"/>
              </a:rPr>
              <a:t> </a:t>
            </a:r>
            <a:r>
              <a:rPr lang="en-US" dirty="0" err="1">
                <a:ea typeface="+mn-lt"/>
                <a:cs typeface="+mn-lt"/>
              </a:rPr>
              <a:t>efterskolens</a:t>
            </a:r>
            <a:r>
              <a:rPr lang="en-US" dirty="0">
                <a:ea typeface="+mn-lt"/>
                <a:cs typeface="+mn-lt"/>
              </a:rPr>
              <a:t> </a:t>
            </a:r>
            <a:r>
              <a:rPr lang="en-US" dirty="0" err="1">
                <a:ea typeface="+mn-lt"/>
                <a:cs typeface="+mn-lt"/>
              </a:rPr>
              <a:t>udfyldte</a:t>
            </a:r>
            <a:r>
              <a:rPr lang="en-US" dirty="0">
                <a:ea typeface="+mn-lt"/>
                <a:cs typeface="+mn-lt"/>
              </a:rPr>
              <a:t> </a:t>
            </a:r>
            <a:r>
              <a:rPr lang="en-US" dirty="0" err="1">
                <a:ea typeface="+mn-lt"/>
                <a:cs typeface="+mn-lt"/>
              </a:rPr>
              <a:t>gør</a:t>
            </a:r>
            <a:r>
              <a:rPr lang="en-US" dirty="0">
                <a:ea typeface="+mn-lt"/>
                <a:cs typeface="+mn-lt"/>
              </a:rPr>
              <a:t>/</a:t>
            </a:r>
            <a:r>
              <a:rPr lang="en-US" dirty="0" err="1">
                <a:ea typeface="+mn-lt"/>
                <a:cs typeface="+mn-lt"/>
              </a:rPr>
              <a:t>bør</a:t>
            </a:r>
            <a:r>
              <a:rPr lang="en-US" dirty="0">
                <a:ea typeface="+mn-lt"/>
                <a:cs typeface="+mn-lt"/>
              </a:rPr>
              <a:t>-model</a:t>
            </a:r>
          </a:p>
          <a:p>
            <a:pPr>
              <a:buNone/>
            </a:pPr>
            <a:r>
              <a:rPr lang="en-US" dirty="0" err="1">
                <a:ea typeface="+mn-lt"/>
                <a:cs typeface="+mn-lt"/>
              </a:rPr>
              <a:t>præsenteres</a:t>
            </a:r>
            <a:r>
              <a:rPr lang="en-US" dirty="0">
                <a:ea typeface="+mn-lt"/>
                <a:cs typeface="+mn-lt"/>
              </a:rPr>
              <a:t>, </a:t>
            </a:r>
            <a:r>
              <a:rPr lang="en-US" dirty="0" err="1">
                <a:ea typeface="+mn-lt"/>
                <a:cs typeface="+mn-lt"/>
              </a:rPr>
              <a:t>og</a:t>
            </a:r>
            <a:r>
              <a:rPr lang="en-US" dirty="0">
                <a:ea typeface="+mn-lt"/>
                <a:cs typeface="+mn-lt"/>
              </a:rPr>
              <a:t> der </a:t>
            </a:r>
            <a:r>
              <a:rPr lang="en-US" dirty="0" err="1">
                <a:ea typeface="+mn-lt"/>
                <a:cs typeface="+mn-lt"/>
              </a:rPr>
              <a:t>kan</a:t>
            </a:r>
            <a:r>
              <a:rPr lang="en-US" dirty="0">
                <a:ea typeface="+mn-lt"/>
                <a:cs typeface="+mn-lt"/>
              </a:rPr>
              <a:t> </a:t>
            </a:r>
            <a:r>
              <a:rPr lang="en-US" dirty="0" err="1">
                <a:ea typeface="+mn-lt"/>
                <a:cs typeface="+mn-lt"/>
              </a:rPr>
              <a:t>samtidig</a:t>
            </a:r>
            <a:r>
              <a:rPr lang="en-US" dirty="0">
                <a:ea typeface="+mn-lt"/>
                <a:cs typeface="+mn-lt"/>
              </a:rPr>
              <a:t> </a:t>
            </a:r>
            <a:r>
              <a:rPr lang="en-US" dirty="0" err="1">
                <a:ea typeface="+mn-lt"/>
                <a:cs typeface="+mn-lt"/>
              </a:rPr>
              <a:t>arbejdes</a:t>
            </a:r>
            <a:r>
              <a:rPr lang="en-US" dirty="0">
                <a:ea typeface="+mn-lt"/>
                <a:cs typeface="+mn-lt"/>
              </a:rPr>
              <a:t> </a:t>
            </a:r>
            <a:r>
              <a:rPr lang="en-US" dirty="0" err="1">
                <a:ea typeface="+mn-lt"/>
                <a:cs typeface="+mn-lt"/>
              </a:rPr>
              <a:t>konkret</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grupper</a:t>
            </a:r>
            <a:r>
              <a:rPr lang="en-US" dirty="0">
                <a:ea typeface="+mn-lt"/>
                <a:cs typeface="+mn-lt"/>
              </a:rPr>
              <a:t>, teams </a:t>
            </a:r>
            <a:r>
              <a:rPr lang="en-US" dirty="0" err="1">
                <a:ea typeface="+mn-lt"/>
                <a:cs typeface="+mn-lt"/>
              </a:rPr>
              <a:t>eller</a:t>
            </a:r>
            <a:endParaRPr lang="en-US" dirty="0">
              <a:ea typeface="+mn-lt"/>
              <a:cs typeface="+mn-lt"/>
            </a:endParaRPr>
          </a:p>
          <a:p>
            <a:pPr>
              <a:buNone/>
            </a:pPr>
            <a:r>
              <a:rPr lang="en-US" dirty="0" err="1">
                <a:ea typeface="+mn-lt"/>
                <a:cs typeface="+mn-lt"/>
              </a:rPr>
              <a:t>andre</a:t>
            </a:r>
            <a:r>
              <a:rPr lang="en-US" dirty="0">
                <a:ea typeface="+mn-lt"/>
                <a:cs typeface="+mn-lt"/>
              </a:rPr>
              <a:t> </a:t>
            </a:r>
            <a:r>
              <a:rPr lang="en-US" dirty="0" err="1">
                <a:ea typeface="+mn-lt"/>
                <a:cs typeface="+mn-lt"/>
              </a:rPr>
              <a:t>konstellationer</a:t>
            </a:r>
            <a:r>
              <a:rPr lang="en-US" dirty="0">
                <a:ea typeface="+mn-lt"/>
                <a:cs typeface="+mn-lt"/>
              </a:rPr>
              <a:t> med at </a:t>
            </a:r>
            <a:r>
              <a:rPr lang="en-US" dirty="0" err="1">
                <a:ea typeface="+mn-lt"/>
                <a:cs typeface="+mn-lt"/>
              </a:rPr>
              <a:t>udarbejde</a:t>
            </a:r>
            <a:r>
              <a:rPr lang="en-US" dirty="0">
                <a:ea typeface="+mn-lt"/>
                <a:cs typeface="+mn-lt"/>
              </a:rPr>
              <a:t> </a:t>
            </a:r>
            <a:r>
              <a:rPr lang="en-US" dirty="0" err="1">
                <a:ea typeface="+mn-lt"/>
                <a:cs typeface="+mn-lt"/>
              </a:rPr>
              <a:t>initiativer</a:t>
            </a:r>
            <a:r>
              <a:rPr lang="en-US" dirty="0">
                <a:ea typeface="+mn-lt"/>
                <a:cs typeface="+mn-lt"/>
              </a:rPr>
              <a:t>.</a:t>
            </a:r>
            <a:endParaRPr lang="en-US"/>
          </a:p>
          <a:p>
            <a:pPr>
              <a:buNone/>
            </a:pPr>
            <a:endParaRPr lang="en-US" dirty="0">
              <a:ea typeface="+mn-lt"/>
              <a:cs typeface="+mn-lt"/>
            </a:endParaRPr>
          </a:p>
          <a:p>
            <a:pPr>
              <a:buNone/>
            </a:pPr>
            <a:r>
              <a:rPr lang="en-US" dirty="0">
                <a:ea typeface="+mn-lt"/>
                <a:cs typeface="+mn-lt"/>
              </a:rPr>
              <a:t>Man </a:t>
            </a:r>
            <a:r>
              <a:rPr lang="en-US" dirty="0" err="1">
                <a:ea typeface="+mn-lt"/>
                <a:cs typeface="+mn-lt"/>
              </a:rPr>
              <a:t>kan</a:t>
            </a:r>
            <a:r>
              <a:rPr lang="en-US" dirty="0">
                <a:ea typeface="+mn-lt"/>
                <a:cs typeface="+mn-lt"/>
              </a:rPr>
              <a:t> med </a:t>
            </a:r>
            <a:r>
              <a:rPr lang="en-US" dirty="0" err="1">
                <a:ea typeface="+mn-lt"/>
                <a:cs typeface="+mn-lt"/>
              </a:rPr>
              <a:t>fordel</a:t>
            </a:r>
            <a:r>
              <a:rPr lang="en-US" dirty="0">
                <a:ea typeface="+mn-lt"/>
                <a:cs typeface="+mn-lt"/>
              </a:rPr>
              <a:t> </a:t>
            </a:r>
            <a:r>
              <a:rPr lang="en-US" dirty="0" err="1">
                <a:ea typeface="+mn-lt"/>
                <a:cs typeface="+mn-lt"/>
              </a:rPr>
              <a:t>udvælge</a:t>
            </a:r>
            <a:r>
              <a:rPr lang="en-US" dirty="0">
                <a:ea typeface="+mn-lt"/>
                <a:cs typeface="+mn-lt"/>
              </a:rPr>
              <a:t> </a:t>
            </a:r>
            <a:r>
              <a:rPr lang="en-US" dirty="0" err="1">
                <a:ea typeface="+mn-lt"/>
                <a:cs typeface="+mn-lt"/>
              </a:rPr>
              <a:t>enkelte</a:t>
            </a:r>
            <a:r>
              <a:rPr lang="en-US" dirty="0">
                <a:ea typeface="+mn-lt"/>
                <a:cs typeface="+mn-lt"/>
              </a:rPr>
              <a:t> </a:t>
            </a:r>
            <a:r>
              <a:rPr lang="en-US" dirty="0" err="1">
                <a:ea typeface="+mn-lt"/>
                <a:cs typeface="+mn-lt"/>
              </a:rPr>
              <a:t>temaer</a:t>
            </a:r>
            <a:r>
              <a:rPr lang="en-US" dirty="0">
                <a:ea typeface="+mn-lt"/>
                <a:cs typeface="+mn-lt"/>
              </a:rPr>
              <a:t> I </a:t>
            </a:r>
            <a:r>
              <a:rPr lang="en-US" dirty="0" err="1">
                <a:ea typeface="+mn-lt"/>
                <a:cs typeface="+mn-lt"/>
              </a:rPr>
              <a:t>hvert</a:t>
            </a:r>
            <a:r>
              <a:rPr lang="en-US" dirty="0">
                <a:ea typeface="+mn-lt"/>
                <a:cs typeface="+mn-lt"/>
              </a:rPr>
              <a:t> </a:t>
            </a:r>
            <a:r>
              <a:rPr lang="en-US" dirty="0" err="1">
                <a:ea typeface="+mn-lt"/>
                <a:cs typeface="+mn-lt"/>
              </a:rPr>
              <a:t>kategori</a:t>
            </a:r>
            <a:r>
              <a:rPr lang="en-US" dirty="0">
                <a:ea typeface="+mn-lt"/>
                <a:cs typeface="+mn-lt"/>
              </a:rPr>
              <a:t>, </a:t>
            </a:r>
            <a:r>
              <a:rPr lang="en-US" dirty="0" err="1">
                <a:ea typeface="+mn-lt"/>
                <a:cs typeface="+mn-lt"/>
              </a:rPr>
              <a:t>baseret</a:t>
            </a:r>
            <a:r>
              <a:rPr lang="en-US" dirty="0">
                <a:ea typeface="+mn-lt"/>
                <a:cs typeface="+mn-lt"/>
              </a:rPr>
              <a:t> </a:t>
            </a:r>
            <a:r>
              <a:rPr lang="en-US" dirty="0" err="1">
                <a:ea typeface="+mn-lt"/>
                <a:cs typeface="+mn-lt"/>
              </a:rPr>
              <a:t>på</a:t>
            </a:r>
          </a:p>
          <a:p>
            <a:pPr>
              <a:buNone/>
            </a:pPr>
            <a:r>
              <a:rPr lang="en-US" dirty="0" err="1">
                <a:ea typeface="+mn-lt"/>
                <a:cs typeface="+mn-lt"/>
              </a:rPr>
              <a:t>Størst</a:t>
            </a:r>
            <a:r>
              <a:rPr lang="en-US" dirty="0">
                <a:ea typeface="+mn-lt"/>
                <a:cs typeface="+mn-lt"/>
              </a:rPr>
              <a:t> </a:t>
            </a:r>
            <a:r>
              <a:rPr lang="en-US" dirty="0" err="1">
                <a:ea typeface="+mn-lt"/>
                <a:cs typeface="+mn-lt"/>
              </a:rPr>
              <a:t>potentiale</a:t>
            </a:r>
            <a:r>
              <a:rPr lang="en-US" dirty="0">
                <a:ea typeface="+mn-lt"/>
                <a:cs typeface="+mn-lt"/>
              </a:rPr>
              <a:t> eller relatistiske </a:t>
            </a:r>
            <a:r>
              <a:rPr lang="en-US" dirty="0" err="1">
                <a:ea typeface="+mn-lt"/>
                <a:cs typeface="+mn-lt"/>
              </a:rPr>
              <a:t>ressourcer</a:t>
            </a:r>
            <a:r>
              <a:rPr lang="en-US" dirty="0">
                <a:ea typeface="+mn-lt"/>
                <a:cs typeface="+mn-lt"/>
              </a:rPr>
              <a:t>. </a:t>
            </a:r>
            <a:endParaRPr lang="en-US" dirty="0"/>
          </a:p>
          <a:p>
            <a:pPr>
              <a:buNone/>
            </a:pPr>
            <a:endParaRPr lang="en-US" dirty="0">
              <a:ea typeface="+mn-lt"/>
              <a:cs typeface="+mn-lt"/>
            </a:endParaRPr>
          </a:p>
          <a:p>
            <a:pPr>
              <a:buNone/>
            </a:pPr>
            <a:r>
              <a:rPr lang="en-US" dirty="0">
                <a:ea typeface="+mn-lt"/>
                <a:cs typeface="+mn-lt"/>
              </a:rPr>
              <a:t>Se </a:t>
            </a:r>
            <a:r>
              <a:rPr lang="en-US" dirty="0" err="1">
                <a:ea typeface="+mn-lt"/>
                <a:cs typeface="+mn-lt"/>
              </a:rPr>
              <a:t>næste</a:t>
            </a:r>
            <a:r>
              <a:rPr lang="en-US" dirty="0">
                <a:ea typeface="+mn-lt"/>
                <a:cs typeface="+mn-lt"/>
              </a:rPr>
              <a:t> slide for inspiration </a:t>
            </a:r>
            <a:r>
              <a:rPr lang="en-US" dirty="0" err="1">
                <a:ea typeface="+mn-lt"/>
                <a:cs typeface="+mn-lt"/>
              </a:rPr>
              <a:t>til</a:t>
            </a:r>
            <a:r>
              <a:rPr lang="en-US" dirty="0">
                <a:ea typeface="+mn-lt"/>
                <a:cs typeface="+mn-lt"/>
              </a:rPr>
              <a:t> </a:t>
            </a:r>
            <a:r>
              <a:rPr lang="en-US" dirty="0" err="1">
                <a:ea typeface="+mn-lt"/>
                <a:cs typeface="+mn-lt"/>
              </a:rPr>
              <a:t>medarbejdernes</a:t>
            </a:r>
            <a:r>
              <a:rPr lang="en-US" dirty="0">
                <a:ea typeface="+mn-lt"/>
                <a:cs typeface="+mn-lt"/>
              </a:rPr>
              <a:t> input </a:t>
            </a:r>
            <a:r>
              <a:rPr lang="en-US" dirty="0" err="1">
                <a:ea typeface="+mn-lt"/>
                <a:cs typeface="+mn-lt"/>
              </a:rPr>
              <a:t>til</a:t>
            </a:r>
            <a:r>
              <a:rPr lang="en-US" dirty="0">
                <a:ea typeface="+mn-lt"/>
                <a:cs typeface="+mn-lt"/>
              </a:rPr>
              <a:t> </a:t>
            </a:r>
            <a:r>
              <a:rPr lang="en-US" dirty="0" err="1">
                <a:ea typeface="+mn-lt"/>
                <a:cs typeface="+mn-lt"/>
              </a:rPr>
              <a:t>initiativer</a:t>
            </a:r>
            <a:r>
              <a:rPr lang="en-US" dirty="0">
                <a:ea typeface="+mn-lt"/>
                <a:cs typeface="+mn-lt"/>
              </a:rPr>
              <a:t> på</a:t>
            </a:r>
          </a:p>
          <a:p>
            <a:pPr>
              <a:buNone/>
            </a:pPr>
            <a:r>
              <a:rPr lang="en-US" dirty="0" err="1">
                <a:ea typeface="+mn-lt"/>
                <a:cs typeface="+mn-lt"/>
              </a:rPr>
              <a:t>Odsherreds</a:t>
            </a:r>
            <a:r>
              <a:rPr lang="en-US" dirty="0">
                <a:ea typeface="+mn-lt"/>
                <a:cs typeface="+mn-lt"/>
              </a:rPr>
              <a:t> </a:t>
            </a:r>
            <a:r>
              <a:rPr lang="en-US" dirty="0" err="1">
                <a:ea typeface="+mn-lt"/>
                <a:cs typeface="+mn-lt"/>
              </a:rPr>
              <a:t>Efterskole</a:t>
            </a:r>
            <a:r>
              <a:rPr lang="en-US" dirty="0">
                <a:ea typeface="+mn-lt"/>
                <a:cs typeface="+mn-lt"/>
              </a:rPr>
              <a:t>.</a:t>
            </a:r>
            <a:endParaRPr lang="en-US"/>
          </a:p>
          <a:p>
            <a:pPr marL="0" indent="0">
              <a:buNone/>
            </a:pPr>
            <a:endParaRPr lang="en-US" dirty="0"/>
          </a:p>
        </p:txBody>
      </p:sp>
      <p:pic>
        <p:nvPicPr>
          <p:cNvPr id="5" name="Billede 4" descr="Et billede, der indeholder tekst, skærmbillede, diagram, Font/skrifttype&#10;&#10;AI-genereret indhold kan være ukorrekt.">
            <a:extLst>
              <a:ext uri="{FF2B5EF4-FFF2-40B4-BE49-F238E27FC236}">
                <a16:creationId xmlns:a16="http://schemas.microsoft.com/office/drawing/2014/main" id="{9D001A9E-486B-61C5-5335-EC23DF1B3F93}"/>
              </a:ext>
            </a:extLst>
          </p:cNvPr>
          <p:cNvPicPr>
            <a:picLocks noChangeAspect="1"/>
          </p:cNvPicPr>
          <p:nvPr/>
        </p:nvPicPr>
        <p:blipFill>
          <a:blip r:embed="rId2"/>
          <a:stretch>
            <a:fillRect/>
          </a:stretch>
        </p:blipFill>
        <p:spPr>
          <a:xfrm>
            <a:off x="8935131" y="506867"/>
            <a:ext cx="2039710" cy="1054553"/>
          </a:xfrm>
          <a:prstGeom prst="rect">
            <a:avLst/>
          </a:prstGeom>
        </p:spPr>
      </p:pic>
    </p:spTree>
    <p:extLst>
      <p:ext uri="{BB962C8B-B14F-4D97-AF65-F5344CB8AC3E}">
        <p14:creationId xmlns:p14="http://schemas.microsoft.com/office/powerpoint/2010/main" val="371555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BF210E-C129-FD9A-DD00-1A97A3DF126F}"/>
              </a:ext>
            </a:extLst>
          </p:cNvPr>
          <p:cNvSpPr/>
          <p:nvPr/>
        </p:nvSpPr>
        <p:spPr>
          <a:xfrm>
            <a:off x="819848" y="874099"/>
            <a:ext cx="5093963" cy="2772994"/>
          </a:xfrm>
          <a:prstGeom prst="rect">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endParaRPr lang="en-US" sz="1100" b="1" dirty="0">
              <a:solidFill>
                <a:schemeClr val="tx1"/>
              </a:solidFill>
            </a:endParaRPr>
          </a:p>
          <a:p>
            <a:pPr>
              <a:lnSpc>
                <a:spcPct val="90000"/>
              </a:lnSpc>
              <a:spcBef>
                <a:spcPts val="1000"/>
              </a:spcBef>
            </a:pPr>
            <a:endParaRPr lang="en-US" sz="1100" b="1" dirty="0">
              <a:solidFill>
                <a:schemeClr val="tx1"/>
              </a:solidFill>
            </a:endParaRPr>
          </a:p>
          <a:p>
            <a:pPr>
              <a:lnSpc>
                <a:spcPct val="90000"/>
              </a:lnSpc>
              <a:spcBef>
                <a:spcPts val="1000"/>
              </a:spcBef>
            </a:pPr>
            <a:endParaRPr lang="en-US" sz="1100" b="1" dirty="0">
              <a:solidFill>
                <a:schemeClr val="tx1"/>
              </a:solidFill>
            </a:endParaRPr>
          </a:p>
          <a:p>
            <a:pPr>
              <a:lnSpc>
                <a:spcPct val="90000"/>
              </a:lnSpc>
              <a:spcBef>
                <a:spcPts val="1000"/>
              </a:spcBef>
            </a:pPr>
            <a:r>
              <a:rPr lang="en-US" sz="1100" b="1" dirty="0">
                <a:solidFill>
                  <a:schemeClr val="tx1"/>
                </a:solidFill>
              </a:rPr>
              <a:t>A: </a:t>
            </a:r>
            <a:r>
              <a:rPr lang="en-US" sz="1100" b="1" dirty="0" err="1">
                <a:solidFill>
                  <a:schemeClr val="tx1"/>
                </a:solidFill>
              </a:rPr>
              <a:t>Hvad</a:t>
            </a:r>
            <a:r>
              <a:rPr lang="en-US" sz="1100" b="1" dirty="0">
                <a:solidFill>
                  <a:schemeClr val="tx1"/>
                </a:solidFill>
              </a:rPr>
              <a:t> vi </a:t>
            </a:r>
            <a:r>
              <a:rPr lang="en-US" sz="1100" b="1" dirty="0" err="1">
                <a:solidFill>
                  <a:schemeClr val="tx1"/>
                </a:solidFill>
              </a:rPr>
              <a:t>allerede</a:t>
            </a:r>
            <a:r>
              <a:rPr lang="en-US" sz="1100" b="1" dirty="0">
                <a:solidFill>
                  <a:schemeClr val="tx1"/>
                </a:solidFill>
              </a:rPr>
              <a:t> </a:t>
            </a:r>
            <a:r>
              <a:rPr lang="en-US" sz="1100" b="1" dirty="0" err="1">
                <a:solidFill>
                  <a:schemeClr val="tx1"/>
                </a:solidFill>
              </a:rPr>
              <a:t>gør</a:t>
            </a:r>
            <a:r>
              <a:rPr lang="en-US" sz="1100" b="1" dirty="0">
                <a:solidFill>
                  <a:schemeClr val="tx1"/>
                </a:solidFill>
              </a:rPr>
              <a:t>, </a:t>
            </a:r>
            <a:r>
              <a:rPr lang="en-US" sz="1100" b="1" dirty="0" err="1">
                <a:solidFill>
                  <a:schemeClr val="tx1"/>
                </a:solidFill>
              </a:rPr>
              <a:t>og</a:t>
            </a:r>
            <a:r>
              <a:rPr lang="en-US" sz="1100" b="1" dirty="0">
                <a:solidFill>
                  <a:schemeClr val="tx1"/>
                </a:solidFill>
              </a:rPr>
              <a:t> </a:t>
            </a:r>
            <a:r>
              <a:rPr lang="en-US" sz="1100" b="1" dirty="0" err="1">
                <a:solidFill>
                  <a:schemeClr val="tx1"/>
                </a:solidFill>
              </a:rPr>
              <a:t>som</a:t>
            </a:r>
            <a:r>
              <a:rPr lang="en-US" sz="1100" b="1" dirty="0">
                <a:solidFill>
                  <a:schemeClr val="tx1"/>
                </a:solidFill>
              </a:rPr>
              <a:t> vi </a:t>
            </a:r>
            <a:r>
              <a:rPr lang="en-US" sz="1100" b="1" dirty="0" err="1">
                <a:solidFill>
                  <a:schemeClr val="tx1"/>
                </a:solidFill>
              </a:rPr>
              <a:t>skal</a:t>
            </a:r>
            <a:r>
              <a:rPr lang="en-US" sz="1100" b="1" dirty="0">
                <a:solidFill>
                  <a:schemeClr val="tx1"/>
                </a:solidFill>
              </a:rPr>
              <a:t> </a:t>
            </a:r>
            <a:r>
              <a:rPr lang="en-US" sz="1100" b="1" dirty="0" err="1">
                <a:solidFill>
                  <a:schemeClr val="tx1"/>
                </a:solidFill>
              </a:rPr>
              <a:t>fortsætte</a:t>
            </a:r>
            <a:r>
              <a:rPr lang="en-US" sz="1100" b="1" dirty="0">
                <a:solidFill>
                  <a:schemeClr val="tx1"/>
                </a:solidFill>
              </a:rPr>
              <a:t> med.</a:t>
            </a:r>
            <a:endParaRPr lang="da-DK" sz="1100">
              <a:solidFill>
                <a:schemeClr val="tx1"/>
              </a:solidFill>
            </a:endParaRPr>
          </a:p>
          <a:p>
            <a:pPr>
              <a:lnSpc>
                <a:spcPct val="90000"/>
              </a:lnSpc>
              <a:spcBef>
                <a:spcPts val="1000"/>
              </a:spcBef>
            </a:pPr>
            <a:r>
              <a:rPr lang="da-DK" sz="900">
                <a:solidFill>
                  <a:schemeClr val="tx1"/>
                </a:solidFill>
              </a:rPr>
              <a:t>Tema: Strukturerede fælles aktiviteter i forskellige fællesskaber. Mulighed for at eleverne bidrager </a:t>
            </a:r>
            <a:r>
              <a:rPr lang="da-DK" sz="900" dirty="0">
                <a:solidFill>
                  <a:schemeClr val="tx1"/>
                </a:solidFill>
              </a:rPr>
              <a:t>aktivt: Elever føler samhørighed, når de kan hjælpe, engagere sig og blive set. Også stationært </a:t>
            </a:r>
            <a:endParaRPr lang="en-US" sz="900" dirty="0">
              <a:solidFill>
                <a:schemeClr val="tx1"/>
              </a:solidFill>
            </a:endParaRPr>
          </a:p>
          <a:p>
            <a:pPr>
              <a:lnSpc>
                <a:spcPct val="90000"/>
              </a:lnSpc>
              <a:spcBef>
                <a:spcPts val="1000"/>
              </a:spcBef>
            </a:pPr>
            <a:br>
              <a:rPr lang="da-DK" sz="900" dirty="0">
                <a:solidFill>
                  <a:schemeClr val="tx1"/>
                </a:solidFill>
              </a:rPr>
            </a:br>
            <a:r>
              <a:rPr lang="da-DK" sz="900">
                <a:solidFill>
                  <a:schemeClr val="tx1"/>
                </a:solidFill>
              </a:rPr>
              <a:t>Initativer:  </a:t>
            </a:r>
            <a:endParaRPr lang="en-US" sz="900" dirty="0">
              <a:solidFill>
                <a:schemeClr val="tx1"/>
              </a:solidFill>
              <a:latin typeface="Arial"/>
              <a:cs typeface="Arial"/>
            </a:endParaRPr>
          </a:p>
          <a:p>
            <a:pPr marL="228600" indent="-228600">
              <a:lnSpc>
                <a:spcPct val="90000"/>
              </a:lnSpc>
              <a:spcBef>
                <a:spcPts val="1000"/>
              </a:spcBef>
              <a:buAutoNum type="arabicPeriod"/>
            </a:pPr>
            <a:r>
              <a:rPr lang="da-DK" sz="900">
                <a:solidFill>
                  <a:schemeClr val="tx1"/>
                </a:solidFill>
              </a:rPr>
              <a:t>Regelmæssige interessebaserede aktiviteter om aftenen fx hver mandag åben krea/åben i hallen</a:t>
            </a:r>
            <a:r>
              <a:rPr lang="da-DK" sz="900" dirty="0">
                <a:solidFill>
                  <a:schemeClr val="tx1"/>
                </a:solidFill>
                <a:latin typeface="Arial"/>
                <a:cs typeface="Arial"/>
              </a:rPr>
              <a:t> </a:t>
            </a:r>
            <a:endParaRPr lang="en-US" sz="900">
              <a:solidFill>
                <a:schemeClr val="tx1"/>
              </a:solidFill>
              <a:latin typeface="Arial"/>
              <a:cs typeface="Arial"/>
            </a:endParaRPr>
          </a:p>
          <a:p>
            <a:pPr marL="228600" indent="-228600">
              <a:lnSpc>
                <a:spcPct val="90000"/>
              </a:lnSpc>
              <a:spcBef>
                <a:spcPts val="1000"/>
              </a:spcBef>
              <a:buAutoNum type="arabicPeriod"/>
            </a:pPr>
            <a:r>
              <a:rPr lang="da-DK" sz="900">
                <a:solidFill>
                  <a:schemeClr val="tx1"/>
                </a:solidFill>
              </a:rPr>
              <a:t>Meget fokus på at sige hej spørge ind i starten – det skal fortsætte løbende</a:t>
            </a:r>
            <a:r>
              <a:rPr lang="da-DK" sz="900" dirty="0">
                <a:solidFill>
                  <a:schemeClr val="tx1"/>
                </a:solidFill>
                <a:latin typeface="Arial"/>
                <a:cs typeface="Arial"/>
              </a:rPr>
              <a:t> </a:t>
            </a:r>
            <a:endParaRPr lang="en-US" sz="900" dirty="0">
              <a:solidFill>
                <a:schemeClr val="tx1"/>
              </a:solidFill>
              <a:latin typeface="Arial"/>
              <a:cs typeface="Arial"/>
            </a:endParaRPr>
          </a:p>
          <a:p>
            <a:pPr marL="228600" indent="-228600">
              <a:lnSpc>
                <a:spcPct val="90000"/>
              </a:lnSpc>
              <a:spcBef>
                <a:spcPts val="1000"/>
              </a:spcBef>
              <a:buAutoNum type="arabicPeriod"/>
            </a:pPr>
            <a:r>
              <a:rPr lang="da-DK" sz="900">
                <a:solidFill>
                  <a:schemeClr val="tx1"/>
                </a:solidFill>
              </a:rPr>
              <a:t>Fokus på fravær gør det tydeligt overfor eleverne hvorfor de skal komme til alle aktiviteter – det skal vi gøre tydeligt - før efterårsferien</a:t>
            </a:r>
            <a:r>
              <a:rPr lang="da-DK" sz="900" dirty="0">
                <a:solidFill>
                  <a:schemeClr val="tx1"/>
                </a:solidFill>
                <a:latin typeface="Arial"/>
                <a:cs typeface="Arial"/>
              </a:rPr>
              <a:t> </a:t>
            </a:r>
            <a:endParaRPr lang="en-US" sz="900" dirty="0">
              <a:solidFill>
                <a:schemeClr val="tx1"/>
              </a:solidFill>
              <a:latin typeface="Arial"/>
              <a:cs typeface="Arial"/>
            </a:endParaRPr>
          </a:p>
          <a:p>
            <a:pPr marL="228600" indent="-228600">
              <a:lnSpc>
                <a:spcPct val="90000"/>
              </a:lnSpc>
              <a:spcBef>
                <a:spcPts val="1000"/>
              </a:spcBef>
              <a:buAutoNum type="arabicPeriod"/>
            </a:pPr>
            <a:r>
              <a:rPr lang="da-DK" sz="900">
                <a:solidFill>
                  <a:schemeClr val="tx1"/>
                </a:solidFill>
              </a:rPr>
              <a:t>Strukturerede arrangementer både for piger og drenge om eftermiddagen – mindre fællesskaber, hvor skiftende udvalgte elever er med til at planlægge med en lærer</a:t>
            </a:r>
            <a:r>
              <a:rPr lang="da-DK" sz="900" dirty="0">
                <a:solidFill>
                  <a:schemeClr val="tx1"/>
                </a:solidFill>
                <a:latin typeface="Arial"/>
                <a:cs typeface="Arial"/>
              </a:rPr>
              <a:t> </a:t>
            </a:r>
            <a:endParaRPr lang="da-DK" dirty="0">
              <a:solidFill>
                <a:schemeClr val="tx1"/>
              </a:solidFill>
            </a:endParaRPr>
          </a:p>
          <a:p>
            <a:pPr>
              <a:lnSpc>
                <a:spcPct val="90000"/>
              </a:lnSpc>
              <a:spcBef>
                <a:spcPts val="1000"/>
              </a:spcBef>
            </a:pPr>
            <a:br>
              <a:rPr lang="en-US" sz="1500" b="1" dirty="0">
                <a:solidFill>
                  <a:schemeClr val="tx1"/>
                </a:solidFill>
              </a:rPr>
            </a:br>
            <a:br>
              <a:rPr lang="en-US" sz="1500" b="1" dirty="0"/>
            </a:br>
            <a:br>
              <a:rPr lang="en-US" sz="1500" b="1" dirty="0"/>
            </a:br>
            <a:br>
              <a:rPr lang="en-US" sz="1500" b="1" dirty="0"/>
            </a:br>
            <a:endParaRPr lang="en-US" sz="1500" b="1">
              <a:solidFill>
                <a:schemeClr val="tx1"/>
              </a:solidFill>
            </a:endParaRPr>
          </a:p>
        </p:txBody>
      </p:sp>
      <p:sp>
        <p:nvSpPr>
          <p:cNvPr id="7" name="Rectangle 6">
            <a:extLst>
              <a:ext uri="{FF2B5EF4-FFF2-40B4-BE49-F238E27FC236}">
                <a16:creationId xmlns:a16="http://schemas.microsoft.com/office/drawing/2014/main" id="{8BF98A14-6E32-11DA-F246-5817B8880349}"/>
              </a:ext>
            </a:extLst>
          </p:cNvPr>
          <p:cNvSpPr/>
          <p:nvPr/>
        </p:nvSpPr>
        <p:spPr>
          <a:xfrm>
            <a:off x="5930502" y="863211"/>
            <a:ext cx="5330447" cy="277299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000" b="1" dirty="0">
              <a:solidFill>
                <a:schemeClr val="tx1"/>
              </a:solidFill>
            </a:endParaRPr>
          </a:p>
          <a:p>
            <a:endParaRPr lang="en-US" sz="1000" b="1" dirty="0">
              <a:solidFill>
                <a:schemeClr val="tx1"/>
              </a:solidFill>
            </a:endParaRPr>
          </a:p>
          <a:p>
            <a:endParaRPr lang="en-US" sz="1000" b="1" dirty="0">
              <a:solidFill>
                <a:schemeClr val="tx1"/>
              </a:solidFill>
            </a:endParaRPr>
          </a:p>
          <a:p>
            <a:endParaRPr lang="en-US" sz="1000" b="1" dirty="0">
              <a:solidFill>
                <a:schemeClr val="tx1"/>
              </a:solidFill>
            </a:endParaRPr>
          </a:p>
          <a:p>
            <a:endParaRPr lang="en-US" sz="1000" b="1" dirty="0">
              <a:solidFill>
                <a:schemeClr val="tx1"/>
              </a:solidFill>
            </a:endParaRPr>
          </a:p>
          <a:p>
            <a:endParaRPr lang="en-US" sz="1000" b="1" dirty="0">
              <a:solidFill>
                <a:schemeClr val="tx1"/>
              </a:solidFill>
            </a:endParaRPr>
          </a:p>
          <a:p>
            <a:endParaRPr lang="en-US" sz="1000" b="1" dirty="0">
              <a:solidFill>
                <a:schemeClr val="tx1"/>
              </a:solidFill>
            </a:endParaRPr>
          </a:p>
          <a:p>
            <a:endParaRPr lang="en-US" sz="1000" b="1" dirty="0">
              <a:solidFill>
                <a:schemeClr val="tx1"/>
              </a:solidFill>
            </a:endParaRPr>
          </a:p>
          <a:p>
            <a:endParaRPr lang="en-US" sz="1000" b="1" dirty="0">
              <a:solidFill>
                <a:schemeClr val="tx1"/>
              </a:solidFill>
            </a:endParaRPr>
          </a:p>
          <a:p>
            <a:endParaRPr lang="en-US" sz="1000" b="1" dirty="0">
              <a:solidFill>
                <a:schemeClr val="tx1"/>
              </a:solidFill>
            </a:endParaRPr>
          </a:p>
          <a:p>
            <a:endParaRPr lang="en-US" sz="1000" b="1" dirty="0">
              <a:solidFill>
                <a:schemeClr val="tx1"/>
              </a:solidFill>
            </a:endParaRPr>
          </a:p>
          <a:p>
            <a:endParaRPr lang="en-US" sz="1000" b="1" dirty="0">
              <a:solidFill>
                <a:schemeClr val="tx1"/>
              </a:solidFill>
            </a:endParaRPr>
          </a:p>
          <a:p>
            <a:r>
              <a:rPr lang="en-US" sz="1000" b="1" dirty="0">
                <a:solidFill>
                  <a:schemeClr val="tx1"/>
                </a:solidFill>
              </a:rPr>
              <a:t>B: </a:t>
            </a:r>
            <a:r>
              <a:rPr lang="en-US" sz="1000" b="1" dirty="0" err="1">
                <a:solidFill>
                  <a:schemeClr val="tx1"/>
                </a:solidFill>
              </a:rPr>
              <a:t>Hvad</a:t>
            </a:r>
            <a:r>
              <a:rPr lang="en-US" sz="1000" b="1" dirty="0">
                <a:solidFill>
                  <a:schemeClr val="tx1"/>
                </a:solidFill>
              </a:rPr>
              <a:t> vi </a:t>
            </a:r>
            <a:r>
              <a:rPr lang="en-US" sz="1000" b="1" dirty="0" err="1">
                <a:solidFill>
                  <a:schemeClr val="tx1"/>
                </a:solidFill>
              </a:rPr>
              <a:t>gør</a:t>
            </a:r>
            <a:r>
              <a:rPr lang="en-US" sz="1000" b="1" dirty="0">
                <a:solidFill>
                  <a:schemeClr val="tx1"/>
                </a:solidFill>
              </a:rPr>
              <a:t> </a:t>
            </a:r>
            <a:r>
              <a:rPr lang="en-US" sz="1000" b="1" dirty="0" err="1">
                <a:solidFill>
                  <a:schemeClr val="tx1"/>
                </a:solidFill>
              </a:rPr>
              <a:t>i</a:t>
            </a:r>
            <a:r>
              <a:rPr lang="en-US" sz="1000" b="1" dirty="0">
                <a:solidFill>
                  <a:schemeClr val="tx1"/>
                </a:solidFill>
              </a:rPr>
              <a:t> </a:t>
            </a:r>
            <a:r>
              <a:rPr lang="en-US" sz="1000" b="1" dirty="0" err="1">
                <a:solidFill>
                  <a:schemeClr val="tx1"/>
                </a:solidFill>
              </a:rPr>
              <a:t>vores</a:t>
            </a:r>
            <a:r>
              <a:rPr lang="en-US" sz="1000" b="1" dirty="0">
                <a:solidFill>
                  <a:schemeClr val="tx1"/>
                </a:solidFill>
              </a:rPr>
              <a:t> </a:t>
            </a:r>
            <a:r>
              <a:rPr lang="en-US" sz="1000" b="1" dirty="0" err="1">
                <a:solidFill>
                  <a:schemeClr val="tx1"/>
                </a:solidFill>
              </a:rPr>
              <a:t>praksis</a:t>
            </a:r>
            <a:r>
              <a:rPr lang="en-US" sz="1000" b="1" dirty="0">
                <a:solidFill>
                  <a:schemeClr val="tx1"/>
                </a:solidFill>
              </a:rPr>
              <a:t>, </a:t>
            </a:r>
            <a:r>
              <a:rPr lang="en-US" sz="1000" b="1" dirty="0" err="1">
                <a:solidFill>
                  <a:schemeClr val="tx1"/>
                </a:solidFill>
              </a:rPr>
              <a:t>som</a:t>
            </a:r>
            <a:r>
              <a:rPr lang="en-US" sz="1000" b="1" dirty="0">
                <a:solidFill>
                  <a:schemeClr val="tx1"/>
                </a:solidFill>
              </a:rPr>
              <a:t> vi </a:t>
            </a:r>
            <a:r>
              <a:rPr lang="en-US" sz="1000" b="1" dirty="0" err="1">
                <a:solidFill>
                  <a:schemeClr val="tx1"/>
                </a:solidFill>
              </a:rPr>
              <a:t>ikke</a:t>
            </a:r>
            <a:r>
              <a:rPr lang="en-US" sz="1000" b="1" dirty="0">
                <a:solidFill>
                  <a:schemeClr val="tx1"/>
                </a:solidFill>
              </a:rPr>
              <a:t> </a:t>
            </a:r>
            <a:r>
              <a:rPr lang="en-US" sz="1000" b="1" dirty="0" err="1">
                <a:solidFill>
                  <a:schemeClr val="tx1"/>
                </a:solidFill>
              </a:rPr>
              <a:t>burde</a:t>
            </a:r>
            <a:r>
              <a:rPr lang="en-US" sz="1000" b="1" dirty="0">
                <a:solidFill>
                  <a:schemeClr val="tx1"/>
                </a:solidFill>
              </a:rPr>
              <a:t> </a:t>
            </a:r>
            <a:r>
              <a:rPr lang="en-US" sz="1000" b="1" dirty="0" err="1">
                <a:solidFill>
                  <a:schemeClr val="tx1"/>
                </a:solidFill>
              </a:rPr>
              <a:t>gøre</a:t>
            </a:r>
            <a:r>
              <a:rPr lang="en-US" sz="1000" b="1" dirty="0">
                <a:solidFill>
                  <a:schemeClr val="tx1"/>
                </a:solidFill>
              </a:rPr>
              <a:t>.</a:t>
            </a:r>
            <a:endParaRPr lang="en-US">
              <a:solidFill>
                <a:schemeClr val="tx1"/>
              </a:solidFill>
            </a:endParaRPr>
          </a:p>
          <a:p>
            <a:endParaRPr lang="da-DK" sz="900" dirty="0">
              <a:solidFill>
                <a:schemeClr val="tx1"/>
              </a:solidFill>
            </a:endParaRPr>
          </a:p>
          <a:p>
            <a:r>
              <a:rPr lang="da-DK" sz="900">
                <a:solidFill>
                  <a:schemeClr val="tx1"/>
                </a:solidFill>
              </a:rPr>
              <a:t>Tema: Tvungne aktiviteter uden oplevet mening: Hvis noget føles påtvunget, mister det social værdi. (Livsduelighed/fællestime)</a:t>
            </a:r>
            <a:endParaRPr lang="da-DK">
              <a:solidFill>
                <a:schemeClr val="tx1"/>
              </a:solidFill>
            </a:endParaRPr>
          </a:p>
          <a:p>
            <a:endParaRPr lang="da-DK" sz="900" dirty="0">
              <a:solidFill>
                <a:schemeClr val="tx1"/>
              </a:solidFill>
            </a:endParaRPr>
          </a:p>
          <a:p>
            <a:endParaRPr lang="da-DK" sz="900" dirty="0">
              <a:solidFill>
                <a:schemeClr val="tx1"/>
              </a:solidFill>
            </a:endParaRPr>
          </a:p>
          <a:p>
            <a:r>
              <a:rPr lang="da-DK" sz="900">
                <a:solidFill>
                  <a:schemeClr val="tx1"/>
                </a:solidFill>
              </a:rPr>
              <a:t>Initativer: </a:t>
            </a:r>
            <a:endParaRPr lang="da-DK" sz="900" dirty="0">
              <a:solidFill>
                <a:schemeClr val="tx1"/>
              </a:solidFill>
            </a:endParaRPr>
          </a:p>
          <a:p>
            <a:endParaRPr lang="da-DK" sz="900" dirty="0">
              <a:solidFill>
                <a:schemeClr val="tx1"/>
              </a:solidFill>
              <a:ea typeface="+mn-lt"/>
              <a:cs typeface="+mn-lt"/>
            </a:endParaRPr>
          </a:p>
          <a:p>
            <a:pPr marL="228600" indent="-228600">
              <a:buAutoNum type="arabicPeriod"/>
            </a:pPr>
            <a:r>
              <a:rPr lang="da-DK" sz="900">
                <a:solidFill>
                  <a:schemeClr val="tx1"/>
                </a:solidFill>
                <a:ea typeface="+mn-lt"/>
                <a:cs typeface="+mn-lt"/>
              </a:rPr>
              <a:t>Eleverne laver performance for at øve sig i at indtage scenen og turde stå frem. Målet er, at de oplever, at det ikke er farligt at performe</a:t>
            </a:r>
            <a:r>
              <a:rPr lang="da-DK" sz="900" dirty="0">
                <a:solidFill>
                  <a:schemeClr val="tx1"/>
                </a:solidFill>
                <a:ea typeface="+mn-lt"/>
                <a:cs typeface="+mn-lt"/>
              </a:rPr>
              <a:t>.</a:t>
            </a:r>
            <a:endParaRPr lang="da-DK">
              <a:solidFill>
                <a:schemeClr val="tx1"/>
              </a:solidFill>
            </a:endParaRPr>
          </a:p>
          <a:p>
            <a:pPr marL="285750" indent="-285750">
              <a:buAutoNum type="arabicPeriod"/>
            </a:pPr>
            <a:r>
              <a:rPr lang="da-DK" sz="900">
                <a:solidFill>
                  <a:schemeClr val="tx1"/>
                </a:solidFill>
                <a:ea typeface="+mn-lt"/>
                <a:cs typeface="+mn-lt"/>
              </a:rPr>
              <a:t>Modstand kan opstå, hvis rammer og restriktioner opleves som for stramme eller meningsløse. og de ikke har frihed til at skabe noget, der er deres eget</a:t>
            </a:r>
            <a:r>
              <a:rPr lang="da-DK" sz="900" dirty="0">
                <a:solidFill>
                  <a:schemeClr val="tx1"/>
                </a:solidFill>
                <a:ea typeface="+mn-lt"/>
                <a:cs typeface="+mn-lt"/>
              </a:rPr>
              <a:t>.</a:t>
            </a:r>
            <a:endParaRPr lang="da-DK">
              <a:solidFill>
                <a:schemeClr val="tx1"/>
              </a:solidFill>
            </a:endParaRPr>
          </a:p>
          <a:p>
            <a:pPr marL="285750" indent="-285750">
              <a:buAutoNum type="arabicPeriod"/>
            </a:pPr>
            <a:r>
              <a:rPr lang="da-DK" sz="900">
                <a:solidFill>
                  <a:schemeClr val="tx1"/>
                </a:solidFill>
                <a:ea typeface="+mn-lt"/>
                <a:cs typeface="+mn-lt"/>
              </a:rPr>
              <a:t>Hvad er balancen mellem:  pædagogiske hensyn (ingen udstilling, ingen mobning) og  elevernes frihed til at præge deres egen performance</a:t>
            </a:r>
            <a:r>
              <a:rPr lang="da-DK" sz="900" dirty="0">
                <a:solidFill>
                  <a:schemeClr val="tx1"/>
                </a:solidFill>
                <a:ea typeface="+mn-lt"/>
                <a:cs typeface="+mn-lt"/>
              </a:rPr>
              <a:t>.</a:t>
            </a:r>
            <a:endParaRPr lang="da-DK">
              <a:solidFill>
                <a:schemeClr val="tx1"/>
              </a:solidFill>
            </a:endParaRPr>
          </a:p>
          <a:p>
            <a:pPr marL="285750" indent="-285750">
              <a:buAutoNum type="arabicPeriod"/>
            </a:pPr>
            <a:r>
              <a:rPr lang="da-DK" sz="900">
                <a:solidFill>
                  <a:schemeClr val="tx1"/>
                </a:solidFill>
                <a:ea typeface="+mn-lt"/>
                <a:cs typeface="+mn-lt"/>
              </a:rPr>
              <a:t>God facilitering fra læreren er afgørende – med den rette rammesætning kan elever engageres i meget.</a:t>
            </a:r>
            <a:endParaRPr lang="da-DK">
              <a:solidFill>
                <a:schemeClr val="tx1"/>
              </a:solidFill>
            </a:endParaRPr>
          </a:p>
          <a:p>
            <a:pPr marL="285750" indent="-285750">
              <a:buAutoNum type="arabicPeriod"/>
            </a:pPr>
            <a:r>
              <a:rPr lang="da-DK" sz="900">
                <a:solidFill>
                  <a:schemeClr val="tx1"/>
                </a:solidFill>
                <a:ea typeface="+mn-lt"/>
                <a:cs typeface="+mn-lt"/>
              </a:rPr>
              <a:t>Centrale refleksionsspørgsmål:</a:t>
            </a:r>
            <a:endParaRPr lang="da-DK">
              <a:solidFill>
                <a:schemeClr val="tx1"/>
              </a:solidFill>
            </a:endParaRPr>
          </a:p>
          <a:p>
            <a:r>
              <a:rPr lang="da-DK" sz="900">
                <a:solidFill>
                  <a:schemeClr val="tx1"/>
                </a:solidFill>
                <a:ea typeface="+mn-lt"/>
                <a:cs typeface="+mn-lt"/>
              </a:rPr>
              <a:t>    Er vi klædt godt nok på til at facilitere processen?</a:t>
            </a:r>
            <a:endParaRPr lang="da-DK">
              <a:solidFill>
                <a:schemeClr val="tx1"/>
              </a:solidFill>
              <a:ea typeface="+mn-lt"/>
              <a:cs typeface="+mn-lt"/>
            </a:endParaRPr>
          </a:p>
          <a:p>
            <a:r>
              <a:rPr lang="da-DK" sz="900">
                <a:solidFill>
                  <a:schemeClr val="tx1"/>
                </a:solidFill>
                <a:ea typeface="+mn-lt"/>
                <a:cs typeface="+mn-lt"/>
              </a:rPr>
              <a:t>    Hænger vores formål sammen med vores evne til at facilitere aktiviteten?</a:t>
            </a:r>
            <a:endParaRPr lang="da-DK">
              <a:solidFill>
                <a:schemeClr val="tx1"/>
              </a:solidFill>
            </a:endParaRPr>
          </a:p>
          <a:p>
            <a:endParaRPr lang="da-DK" sz="900" dirty="0">
              <a:solidFill>
                <a:schemeClr val="tx1"/>
              </a:solidFill>
            </a:endParaRPr>
          </a:p>
          <a:p>
            <a:endParaRPr lang="da-DK" sz="900" dirty="0">
              <a:solidFill>
                <a:schemeClr val="tx1"/>
              </a:solidFill>
            </a:endParaRPr>
          </a:p>
          <a:p>
            <a:endParaRPr lang="da-DK" sz="900" dirty="0">
              <a:solidFill>
                <a:schemeClr val="tx1"/>
              </a:solidFill>
            </a:endParaRPr>
          </a:p>
          <a:p>
            <a:endParaRPr lang="da-DK" sz="900" dirty="0">
              <a:solidFill>
                <a:schemeClr val="tx1"/>
              </a:solidFill>
            </a:endParaRPr>
          </a:p>
          <a:p>
            <a:br>
              <a:rPr lang="da-DK" sz="900" dirty="0"/>
            </a:br>
            <a:br>
              <a:rPr lang="en-US" sz="1500" b="1" dirty="0">
                <a:solidFill>
                  <a:schemeClr val="tx1"/>
                </a:solidFill>
              </a:rPr>
            </a:br>
            <a:br>
              <a:rPr lang="en-US" sz="1500" b="1" dirty="0">
                <a:solidFill>
                  <a:schemeClr val="tx1"/>
                </a:solidFill>
              </a:rPr>
            </a:br>
            <a:br>
              <a:rPr lang="en-US" sz="1500" b="1" dirty="0">
                <a:solidFill>
                  <a:schemeClr val="tx1"/>
                </a:solidFill>
              </a:rPr>
            </a:br>
            <a:br>
              <a:rPr lang="en-US" sz="1500" b="1" dirty="0">
                <a:solidFill>
                  <a:schemeClr val="tx1"/>
                </a:solidFill>
              </a:rPr>
            </a:br>
            <a:endParaRPr lang="en-US" sz="1500" b="1">
              <a:solidFill>
                <a:schemeClr val="tx1"/>
              </a:solidFill>
            </a:endParaRPr>
          </a:p>
        </p:txBody>
      </p:sp>
      <p:sp>
        <p:nvSpPr>
          <p:cNvPr id="9" name="Rectangle 8">
            <a:extLst>
              <a:ext uri="{FF2B5EF4-FFF2-40B4-BE49-F238E27FC236}">
                <a16:creationId xmlns:a16="http://schemas.microsoft.com/office/drawing/2014/main" id="{817ECD72-C277-BE2B-0E27-D88D9CA090DB}"/>
              </a:ext>
            </a:extLst>
          </p:cNvPr>
          <p:cNvSpPr/>
          <p:nvPr/>
        </p:nvSpPr>
        <p:spPr>
          <a:xfrm>
            <a:off x="846123" y="3646203"/>
            <a:ext cx="5080826" cy="2772994"/>
          </a:xfrm>
          <a:prstGeom prst="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br>
              <a:rPr lang="en-US" sz="1100" b="1" dirty="0">
                <a:solidFill>
                  <a:schemeClr val="tx1"/>
                </a:solidFill>
              </a:rPr>
            </a:br>
            <a:br>
              <a:rPr lang="en-US" sz="1100" b="1" dirty="0">
                <a:solidFill>
                  <a:schemeClr val="tx1"/>
                </a:solidFill>
              </a:rPr>
            </a:br>
            <a:endParaRPr lang="en-US"/>
          </a:p>
          <a:p>
            <a:pPr>
              <a:lnSpc>
                <a:spcPct val="90000"/>
              </a:lnSpc>
              <a:spcBef>
                <a:spcPts val="1000"/>
              </a:spcBef>
            </a:pPr>
            <a:endParaRPr lang="en-US" sz="1100" b="1" dirty="0">
              <a:solidFill>
                <a:schemeClr val="tx1"/>
              </a:solidFill>
            </a:endParaRPr>
          </a:p>
          <a:p>
            <a:pPr>
              <a:lnSpc>
                <a:spcPct val="90000"/>
              </a:lnSpc>
              <a:spcBef>
                <a:spcPts val="1000"/>
              </a:spcBef>
            </a:pPr>
            <a:r>
              <a:rPr lang="en-US" sz="1100" b="1" dirty="0">
                <a:solidFill>
                  <a:schemeClr val="tx1"/>
                </a:solidFill>
              </a:rPr>
              <a:t>C: </a:t>
            </a:r>
            <a:r>
              <a:rPr lang="en-US" sz="1100" b="1" err="1">
                <a:solidFill>
                  <a:schemeClr val="tx1"/>
                </a:solidFill>
              </a:rPr>
              <a:t>Hvad</a:t>
            </a:r>
            <a:r>
              <a:rPr lang="en-US" sz="1100" b="1" dirty="0">
                <a:solidFill>
                  <a:schemeClr val="tx1"/>
                </a:solidFill>
              </a:rPr>
              <a:t> vi </a:t>
            </a:r>
            <a:r>
              <a:rPr lang="en-US" sz="1100" b="1" err="1">
                <a:solidFill>
                  <a:schemeClr val="tx1"/>
                </a:solidFill>
              </a:rPr>
              <a:t>bør</a:t>
            </a:r>
            <a:r>
              <a:rPr lang="en-US" sz="1100" b="1" dirty="0">
                <a:solidFill>
                  <a:schemeClr val="tx1"/>
                </a:solidFill>
              </a:rPr>
              <a:t> </a:t>
            </a:r>
            <a:r>
              <a:rPr lang="en-US" sz="1100" b="1" err="1">
                <a:solidFill>
                  <a:schemeClr val="tx1"/>
                </a:solidFill>
              </a:rPr>
              <a:t>gøre</a:t>
            </a:r>
            <a:r>
              <a:rPr lang="en-US" sz="1100" b="1" dirty="0">
                <a:solidFill>
                  <a:schemeClr val="tx1"/>
                </a:solidFill>
              </a:rPr>
              <a:t>, men </a:t>
            </a:r>
            <a:r>
              <a:rPr lang="en-US" sz="1100" b="1" err="1">
                <a:solidFill>
                  <a:schemeClr val="tx1"/>
                </a:solidFill>
              </a:rPr>
              <a:t>endnu</a:t>
            </a:r>
            <a:r>
              <a:rPr lang="en-US" sz="1100" b="1" dirty="0">
                <a:solidFill>
                  <a:schemeClr val="tx1"/>
                </a:solidFill>
              </a:rPr>
              <a:t> </a:t>
            </a:r>
            <a:r>
              <a:rPr lang="en-US" sz="1100" b="1" err="1">
                <a:solidFill>
                  <a:schemeClr val="tx1"/>
                </a:solidFill>
              </a:rPr>
              <a:t>ikke</a:t>
            </a:r>
            <a:r>
              <a:rPr lang="en-US" sz="1100" b="1" dirty="0">
                <a:solidFill>
                  <a:schemeClr val="tx1"/>
                </a:solidFill>
              </a:rPr>
              <a:t> </a:t>
            </a:r>
            <a:r>
              <a:rPr lang="en-US" sz="1100" b="1" err="1">
                <a:solidFill>
                  <a:schemeClr val="tx1"/>
                </a:solidFill>
              </a:rPr>
              <a:t>gør</a:t>
            </a:r>
            <a:br>
              <a:rPr lang="en-US" sz="1100" b="1" dirty="0"/>
            </a:br>
            <a:br>
              <a:rPr lang="en-US" sz="1100" b="1" dirty="0"/>
            </a:br>
            <a:r>
              <a:rPr lang="da-DK" sz="900" dirty="0">
                <a:solidFill>
                  <a:schemeClr val="tx1"/>
                </a:solidFill>
              </a:rPr>
              <a:t>Tema: Mere bevidst blanding på tværs Klasser, Huse, Værelser, Stifindergrupper. Sociale</a:t>
            </a:r>
            <a:r>
              <a:rPr lang="da-DK" sz="900" dirty="0">
                <a:solidFill>
                  <a:srgbClr val="000000"/>
                </a:solidFill>
              </a:rPr>
              <a:t> og uformelle rammer/rum med mulighed for spontanitet, hvor kan vi mødes uformelt.</a:t>
            </a:r>
            <a:r>
              <a:rPr lang="da-DK" sz="900" dirty="0">
                <a:solidFill>
                  <a:schemeClr val="tx1"/>
                </a:solidFill>
              </a:rPr>
              <a:t> Anerkende behovet for pauser  </a:t>
            </a:r>
            <a:br>
              <a:rPr lang="da-DK" sz="900" dirty="0"/>
            </a:br>
            <a:br>
              <a:rPr lang="da-DK" sz="900" dirty="0"/>
            </a:br>
            <a:r>
              <a:rPr lang="da-DK" sz="900" dirty="0">
                <a:solidFill>
                  <a:schemeClr val="tx1"/>
                </a:solidFill>
              </a:rPr>
              <a:t>Initativer: </a:t>
            </a:r>
            <a:endParaRPr lang="en-US" sz="900">
              <a:solidFill>
                <a:schemeClr val="tx1"/>
              </a:solidFill>
            </a:endParaRPr>
          </a:p>
          <a:p>
            <a:pPr marL="228600" indent="-228600">
              <a:lnSpc>
                <a:spcPct val="90000"/>
              </a:lnSpc>
              <a:spcBef>
                <a:spcPts val="1000"/>
              </a:spcBef>
              <a:buAutoNum type="arabicPeriod"/>
            </a:pPr>
            <a:r>
              <a:rPr lang="da-DK" sz="900">
                <a:solidFill>
                  <a:schemeClr val="tx1"/>
                </a:solidFill>
              </a:rPr>
              <a:t>Mere fritid i weekenderne</a:t>
            </a:r>
            <a:endParaRPr lang="en-US" sz="900">
              <a:solidFill>
                <a:schemeClr val="tx1"/>
              </a:solidFill>
            </a:endParaRPr>
          </a:p>
          <a:p>
            <a:pPr marL="228600" indent="-228600">
              <a:lnSpc>
                <a:spcPct val="90000"/>
              </a:lnSpc>
              <a:spcBef>
                <a:spcPts val="1000"/>
              </a:spcBef>
              <a:buAutoNum type="arabicPeriod"/>
            </a:pPr>
            <a:r>
              <a:rPr lang="da-DK" sz="900">
                <a:solidFill>
                  <a:schemeClr val="tx1"/>
                </a:solidFill>
              </a:rPr>
              <a:t>Værelsesflyt (ikke bytte roomie, men nyt område)</a:t>
            </a:r>
            <a:endParaRPr lang="en-US" sz="900">
              <a:solidFill>
                <a:schemeClr val="tx1"/>
              </a:solidFill>
            </a:endParaRPr>
          </a:p>
          <a:p>
            <a:pPr marL="228600" indent="-228600">
              <a:lnSpc>
                <a:spcPct val="90000"/>
              </a:lnSpc>
              <a:spcBef>
                <a:spcPts val="1000"/>
              </a:spcBef>
              <a:buAutoNum type="arabicPeriod"/>
            </a:pPr>
            <a:r>
              <a:rPr lang="da-DK" sz="900">
                <a:solidFill>
                  <a:schemeClr val="tx1"/>
                </a:solidFill>
              </a:rPr>
              <a:t>Obligatorisk stifindertid med en anden gruppe (ikke nødvendigvis venskabsgruppe)</a:t>
            </a:r>
            <a:endParaRPr lang="en-US" sz="900">
              <a:solidFill>
                <a:schemeClr val="tx1"/>
              </a:solidFill>
            </a:endParaRPr>
          </a:p>
          <a:p>
            <a:pPr marL="228600" indent="-228600">
              <a:lnSpc>
                <a:spcPct val="90000"/>
              </a:lnSpc>
              <a:spcBef>
                <a:spcPts val="1000"/>
              </a:spcBef>
              <a:buAutoNum type="arabicPeriod"/>
            </a:pPr>
            <a:r>
              <a:rPr lang="da-DK" sz="900">
                <a:solidFill>
                  <a:schemeClr val="tx1"/>
                </a:solidFill>
              </a:rPr>
              <a:t>Fysiske rammer (der mangler steder, som er hyggelige at være i for eleverne)</a:t>
            </a:r>
            <a:endParaRPr lang="en-US" sz="900">
              <a:solidFill>
                <a:schemeClr val="tx1"/>
              </a:solidFill>
            </a:endParaRPr>
          </a:p>
          <a:p>
            <a:pPr marL="228600" indent="-228600">
              <a:lnSpc>
                <a:spcPct val="90000"/>
              </a:lnSpc>
              <a:spcBef>
                <a:spcPts val="1000"/>
              </a:spcBef>
              <a:buAutoNum type="arabicPeriod"/>
            </a:pPr>
            <a:r>
              <a:rPr lang="da-DK" sz="900">
                <a:solidFill>
                  <a:schemeClr val="tx1"/>
                </a:solidFill>
              </a:rPr>
              <a:t>Kampagne for fx at sige "hej", lytte etc.</a:t>
            </a:r>
            <a:endParaRPr lang="en-US" sz="1500" b="1">
              <a:solidFill>
                <a:schemeClr val="tx1"/>
              </a:solidFill>
            </a:endParaRPr>
          </a:p>
          <a:p>
            <a:pPr marL="228600" indent="-228600">
              <a:lnSpc>
                <a:spcPct val="90000"/>
              </a:lnSpc>
              <a:spcBef>
                <a:spcPts val="1000"/>
              </a:spcBef>
              <a:buAutoNum type="arabicPeriod"/>
            </a:pPr>
            <a:r>
              <a:rPr lang="da-DK" sz="900">
                <a:solidFill>
                  <a:schemeClr val="tx1"/>
                </a:solidFill>
              </a:rPr>
              <a:t>Hvordan giver vi dem en OE identitet?</a:t>
            </a:r>
            <a:br>
              <a:rPr lang="en-US" sz="1500" dirty="0"/>
            </a:br>
            <a:br>
              <a:rPr lang="en-US" sz="1500" b="1" dirty="0"/>
            </a:br>
            <a:br>
              <a:rPr lang="en-US" sz="1500" b="1" dirty="0"/>
            </a:br>
            <a:br>
              <a:rPr lang="en-US" sz="1500" b="1" dirty="0"/>
            </a:br>
            <a:br>
              <a:rPr lang="en-US" sz="1500" b="1" dirty="0"/>
            </a:br>
            <a:br>
              <a:rPr lang="en-US" sz="1500" b="1" dirty="0"/>
            </a:br>
            <a:endParaRPr lang="en-US" sz="1500" b="1">
              <a:solidFill>
                <a:schemeClr val="tx1"/>
              </a:solidFill>
            </a:endParaRPr>
          </a:p>
        </p:txBody>
      </p:sp>
      <p:sp>
        <p:nvSpPr>
          <p:cNvPr id="11" name="Rectangle 10">
            <a:extLst>
              <a:ext uri="{FF2B5EF4-FFF2-40B4-BE49-F238E27FC236}">
                <a16:creationId xmlns:a16="http://schemas.microsoft.com/office/drawing/2014/main" id="{7F1A1480-6363-A6B3-BD2A-709B18C908EF}"/>
              </a:ext>
            </a:extLst>
          </p:cNvPr>
          <p:cNvSpPr/>
          <p:nvPr/>
        </p:nvSpPr>
        <p:spPr>
          <a:xfrm>
            <a:off x="5930502" y="3646202"/>
            <a:ext cx="5330446" cy="2772994"/>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br>
              <a:rPr lang="en-US" sz="1100" b="1" dirty="0">
                <a:solidFill>
                  <a:schemeClr val="tx1"/>
                </a:solidFill>
              </a:rPr>
            </a:br>
            <a:r>
              <a:rPr lang="en-US" sz="1100" b="1" dirty="0">
                <a:solidFill>
                  <a:schemeClr val="tx1"/>
                </a:solidFill>
              </a:rPr>
              <a:t>D: </a:t>
            </a:r>
            <a:r>
              <a:rPr lang="en-US" sz="1100" b="1" dirty="0" err="1">
                <a:solidFill>
                  <a:schemeClr val="tx1"/>
                </a:solidFill>
              </a:rPr>
              <a:t>Hvad</a:t>
            </a:r>
            <a:r>
              <a:rPr lang="en-US" sz="1100" b="1" dirty="0">
                <a:solidFill>
                  <a:schemeClr val="tx1"/>
                </a:solidFill>
              </a:rPr>
              <a:t> vi </a:t>
            </a:r>
            <a:r>
              <a:rPr lang="en-US" sz="1100" b="1" dirty="0" err="1">
                <a:solidFill>
                  <a:schemeClr val="tx1"/>
                </a:solidFill>
              </a:rPr>
              <a:t>bør</a:t>
            </a:r>
            <a:r>
              <a:rPr lang="en-US" sz="1100" b="1" dirty="0">
                <a:solidFill>
                  <a:schemeClr val="tx1"/>
                </a:solidFill>
              </a:rPr>
              <a:t> </a:t>
            </a:r>
            <a:r>
              <a:rPr lang="en-US" sz="1100" b="1" dirty="0" err="1">
                <a:solidFill>
                  <a:schemeClr val="tx1"/>
                </a:solidFill>
              </a:rPr>
              <a:t>undlade</a:t>
            </a:r>
            <a:r>
              <a:rPr lang="en-US" sz="1100" b="1" dirty="0">
                <a:solidFill>
                  <a:schemeClr val="tx1"/>
                </a:solidFill>
              </a:rPr>
              <a:t> at </a:t>
            </a:r>
            <a:r>
              <a:rPr lang="en-US" sz="1100" b="1" dirty="0" err="1">
                <a:solidFill>
                  <a:schemeClr val="tx1"/>
                </a:solidFill>
              </a:rPr>
              <a:t>gøre</a:t>
            </a:r>
            <a:r>
              <a:rPr lang="en-US" sz="1100" b="1" dirty="0">
                <a:solidFill>
                  <a:schemeClr val="tx1"/>
                </a:solidFill>
              </a:rPr>
              <a:t> – </a:t>
            </a:r>
            <a:r>
              <a:rPr lang="en-US" sz="1100" b="1" dirty="0" err="1">
                <a:solidFill>
                  <a:schemeClr val="tx1"/>
                </a:solidFill>
              </a:rPr>
              <a:t>og</a:t>
            </a:r>
            <a:r>
              <a:rPr lang="en-US" sz="1100" b="1" dirty="0">
                <a:solidFill>
                  <a:schemeClr val="tx1"/>
                </a:solidFill>
              </a:rPr>
              <a:t> heller </a:t>
            </a:r>
            <a:r>
              <a:rPr lang="en-US" sz="1100" b="1" dirty="0" err="1">
                <a:solidFill>
                  <a:schemeClr val="tx1"/>
                </a:solidFill>
              </a:rPr>
              <a:t>ikke</a:t>
            </a:r>
            <a:r>
              <a:rPr lang="en-US" sz="1100" b="1" dirty="0">
                <a:solidFill>
                  <a:schemeClr val="tx1"/>
                </a:solidFill>
              </a:rPr>
              <a:t> </a:t>
            </a:r>
            <a:r>
              <a:rPr lang="en-US" sz="1100" b="1" dirty="0" err="1">
                <a:solidFill>
                  <a:schemeClr val="tx1"/>
                </a:solidFill>
              </a:rPr>
              <a:t>gør</a:t>
            </a:r>
            <a:r>
              <a:rPr lang="en-US" sz="1100" dirty="0">
                <a:solidFill>
                  <a:srgbClr val="000000"/>
                </a:solidFill>
              </a:rPr>
              <a:t> </a:t>
            </a:r>
            <a:br>
              <a:rPr lang="en-US" sz="1500" dirty="0">
                <a:solidFill>
                  <a:srgbClr val="000000"/>
                </a:solidFill>
              </a:rPr>
            </a:br>
            <a:endParaRPr lang="en-US" sz="1100" dirty="0">
              <a:solidFill>
                <a:schemeClr val="tx1"/>
              </a:solidFill>
            </a:endParaRPr>
          </a:p>
          <a:p>
            <a:pPr>
              <a:lnSpc>
                <a:spcPct val="90000"/>
              </a:lnSpc>
              <a:spcBef>
                <a:spcPts val="1000"/>
              </a:spcBef>
            </a:pPr>
            <a:r>
              <a:rPr lang="da-DK" sz="900">
                <a:solidFill>
                  <a:schemeClr val="tx1"/>
                </a:solidFill>
              </a:rPr>
              <a:t>Flere restriktioner og kontrolmekanismer: Kan skabe frustration og mindske deltagelse.</a:t>
            </a:r>
            <a:endParaRPr lang="da-DK">
              <a:solidFill>
                <a:schemeClr val="tx1"/>
              </a:solidFill>
            </a:endParaRPr>
          </a:p>
          <a:p>
            <a:pPr>
              <a:lnSpc>
                <a:spcPct val="90000"/>
              </a:lnSpc>
              <a:spcBef>
                <a:spcPts val="1000"/>
              </a:spcBef>
            </a:pPr>
            <a:r>
              <a:rPr lang="da-DK" sz="900">
                <a:solidFill>
                  <a:schemeClr val="tx1"/>
                </a:solidFill>
              </a:rPr>
              <a:t>Mere undervisning / færre frie rum</a:t>
            </a:r>
          </a:p>
          <a:p>
            <a:pPr>
              <a:lnSpc>
                <a:spcPct val="90000"/>
              </a:lnSpc>
              <a:spcBef>
                <a:spcPts val="1000"/>
              </a:spcBef>
            </a:pPr>
            <a:r>
              <a:rPr lang="da-DK" sz="900">
                <a:solidFill>
                  <a:schemeClr val="tx1"/>
                </a:solidFill>
              </a:rPr>
              <a:t>Stigmatiserende fokus på grupper: For meget snak om “grupperinger” kan forstærke opdelinger.</a:t>
            </a:r>
            <a:endParaRPr lang="en-US" sz="900">
              <a:solidFill>
                <a:schemeClr val="tx1"/>
              </a:solidFill>
            </a:endParaRPr>
          </a:p>
          <a:p>
            <a:pPr>
              <a:lnSpc>
                <a:spcPct val="90000"/>
              </a:lnSpc>
              <a:spcBef>
                <a:spcPts val="1000"/>
              </a:spcBef>
            </a:pPr>
            <a:r>
              <a:rPr lang="da-DK" sz="900">
                <a:solidFill>
                  <a:schemeClr val="tx1"/>
                </a:solidFill>
              </a:rPr>
              <a:t>Praksisser der reducerer spontan kontakt</a:t>
            </a:r>
            <a:endParaRPr lang="en-US" sz="900">
              <a:solidFill>
                <a:schemeClr val="tx1"/>
              </a:solidFill>
            </a:endParaRPr>
          </a:p>
          <a:p>
            <a:pPr>
              <a:lnSpc>
                <a:spcPct val="90000"/>
              </a:lnSpc>
              <a:spcBef>
                <a:spcPts val="1000"/>
              </a:spcBef>
            </a:pPr>
            <a:r>
              <a:rPr lang="da-DK" sz="900">
                <a:solidFill>
                  <a:schemeClr val="tx1"/>
                </a:solidFill>
              </a:rPr>
              <a:t>Fratage fritiden </a:t>
            </a:r>
            <a:br>
              <a:rPr lang="en-US" sz="1500" dirty="0">
                <a:solidFill>
                  <a:srgbClr val="000000"/>
                </a:solidFill>
              </a:rPr>
            </a:br>
            <a:br>
              <a:rPr lang="en-US" sz="1500" dirty="0">
                <a:solidFill>
                  <a:srgbClr val="000000"/>
                </a:solidFill>
              </a:rPr>
            </a:br>
            <a:br>
              <a:rPr lang="en-US" sz="1500" dirty="0">
                <a:solidFill>
                  <a:srgbClr val="000000"/>
                </a:solidFill>
              </a:rPr>
            </a:br>
            <a:br>
              <a:rPr lang="en-US" sz="1500" dirty="0">
                <a:solidFill>
                  <a:srgbClr val="000000"/>
                </a:solidFill>
              </a:rPr>
            </a:br>
            <a:br>
              <a:rPr lang="en-US" sz="1500" dirty="0">
                <a:solidFill>
                  <a:srgbClr val="000000"/>
                </a:solidFill>
              </a:rPr>
            </a:br>
            <a:r>
              <a:rPr lang="en-US" sz="1500" dirty="0">
                <a:solidFill>
                  <a:srgbClr val="000000"/>
                </a:solidFill>
              </a:rPr>
              <a:t> </a:t>
            </a:r>
            <a:endParaRPr lang="en-US"/>
          </a:p>
        </p:txBody>
      </p:sp>
    </p:spTree>
    <p:extLst>
      <p:ext uri="{BB962C8B-B14F-4D97-AF65-F5344CB8AC3E}">
        <p14:creationId xmlns:p14="http://schemas.microsoft.com/office/powerpoint/2010/main" val="370414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FA86A-5D0E-D9EB-ACE6-9242F8E9E4A4}"/>
              </a:ext>
            </a:extLst>
          </p:cNvPr>
          <p:cNvSpPr>
            <a:spLocks noGrp="1"/>
          </p:cNvSpPr>
          <p:nvPr>
            <p:ph type="title"/>
          </p:nvPr>
        </p:nvSpPr>
        <p:spPr/>
        <p:txBody>
          <a:bodyPr/>
          <a:lstStyle/>
          <a:p>
            <a:r>
              <a:rPr lang="en-US" dirty="0"/>
              <a:t>Trin 5: </a:t>
            </a:r>
            <a:r>
              <a:rPr lang="en-US" dirty="0" err="1"/>
              <a:t>Beslutning</a:t>
            </a:r>
            <a:r>
              <a:rPr lang="en-US" dirty="0"/>
              <a:t> om </a:t>
            </a:r>
            <a:r>
              <a:rPr lang="en-US" dirty="0" err="1"/>
              <a:t>indsatsområder</a:t>
            </a:r>
            <a:r>
              <a:rPr lang="en-US" dirty="0"/>
              <a:t> </a:t>
            </a:r>
          </a:p>
        </p:txBody>
      </p:sp>
      <p:sp>
        <p:nvSpPr>
          <p:cNvPr id="3" name="Content Placeholder 2">
            <a:extLst>
              <a:ext uri="{FF2B5EF4-FFF2-40B4-BE49-F238E27FC236}">
                <a16:creationId xmlns:a16="http://schemas.microsoft.com/office/drawing/2014/main" id="{31E8DB4B-EC53-D550-7904-DEA77EC29A5B}"/>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err="1"/>
              <a:t>Formål</a:t>
            </a:r>
            <a:r>
              <a:rPr lang="en-US" dirty="0"/>
              <a:t>: </a:t>
            </a:r>
            <a:r>
              <a:rPr lang="en-US" dirty="0" err="1"/>
              <a:t>Baseret</a:t>
            </a:r>
            <a:r>
              <a:rPr lang="en-US" dirty="0"/>
              <a:t> </a:t>
            </a:r>
            <a:r>
              <a:rPr lang="en-US" dirty="0" err="1"/>
              <a:t>på</a:t>
            </a:r>
            <a:r>
              <a:rPr lang="en-US" dirty="0"/>
              <a:t> </a:t>
            </a:r>
            <a:r>
              <a:rPr lang="en-US" dirty="0" err="1"/>
              <a:t>medarbejdernes</a:t>
            </a:r>
            <a:r>
              <a:rPr lang="en-US" dirty="0"/>
              <a:t> input </a:t>
            </a:r>
            <a:r>
              <a:rPr lang="en-US" dirty="0" err="1"/>
              <a:t>iværksætter</a:t>
            </a:r>
            <a:r>
              <a:rPr lang="en-US" dirty="0"/>
              <a:t> </a:t>
            </a:r>
            <a:r>
              <a:rPr lang="en-US" dirty="0" err="1"/>
              <a:t>en</a:t>
            </a:r>
            <a:r>
              <a:rPr lang="en-US" dirty="0"/>
              <a:t> </a:t>
            </a:r>
            <a:r>
              <a:rPr lang="en-US" dirty="0" err="1"/>
              <a:t>gruppe</a:t>
            </a:r>
            <a:r>
              <a:rPr lang="en-US" dirty="0"/>
              <a:t>, et team </a:t>
            </a:r>
            <a:r>
              <a:rPr lang="en-US" dirty="0" err="1"/>
              <a:t>eller</a:t>
            </a:r>
            <a:r>
              <a:rPr lang="en-US" dirty="0"/>
              <a:t> </a:t>
            </a:r>
            <a:r>
              <a:rPr lang="en-US" dirty="0" err="1"/>
              <a:t>ledelsen</a:t>
            </a:r>
            <a:r>
              <a:rPr lang="en-US" dirty="0"/>
              <a:t> et </a:t>
            </a:r>
            <a:r>
              <a:rPr lang="en-US" dirty="0" err="1"/>
              <a:t>eller</a:t>
            </a:r>
            <a:r>
              <a:rPr lang="en-US" dirty="0"/>
              <a:t> </a:t>
            </a:r>
            <a:r>
              <a:rPr lang="en-US" dirty="0" err="1"/>
              <a:t>flere</a:t>
            </a:r>
            <a:r>
              <a:rPr lang="en-US" dirty="0"/>
              <a:t> </a:t>
            </a:r>
            <a:r>
              <a:rPr lang="en-US" dirty="0" err="1"/>
              <a:t>indsatsområder</a:t>
            </a:r>
            <a:r>
              <a:rPr lang="en-US" dirty="0"/>
              <a:t>.</a:t>
            </a:r>
            <a:endParaRPr lang="da-DK" dirty="0"/>
          </a:p>
          <a:p>
            <a:pPr marL="0" indent="0">
              <a:buNone/>
            </a:pPr>
            <a:r>
              <a:rPr lang="en-US" dirty="0" err="1"/>
              <a:t>Indsatsområderne</a:t>
            </a:r>
            <a:r>
              <a:rPr lang="en-US" dirty="0"/>
              <a:t> </a:t>
            </a:r>
            <a:r>
              <a:rPr lang="en-US" dirty="0" err="1"/>
              <a:t>kan</a:t>
            </a:r>
            <a:r>
              <a:rPr lang="en-US" dirty="0"/>
              <a:t> have </a:t>
            </a:r>
            <a:r>
              <a:rPr lang="en-US" dirty="0" err="1"/>
              <a:t>karakter</a:t>
            </a:r>
            <a:r>
              <a:rPr lang="en-US" dirty="0"/>
              <a:t> </a:t>
            </a:r>
            <a:r>
              <a:rPr lang="en-US" dirty="0" err="1"/>
              <a:t>af</a:t>
            </a:r>
            <a:r>
              <a:rPr lang="en-US" dirty="0"/>
              <a:t> </a:t>
            </a:r>
            <a:r>
              <a:rPr lang="en-US" dirty="0" err="1"/>
              <a:t>strukturelle</a:t>
            </a:r>
            <a:r>
              <a:rPr lang="en-US" dirty="0"/>
              <a:t> </a:t>
            </a:r>
            <a:r>
              <a:rPr lang="en-US" dirty="0" err="1"/>
              <a:t>ændringer</a:t>
            </a:r>
            <a:r>
              <a:rPr lang="en-US" dirty="0"/>
              <a:t>, der </a:t>
            </a:r>
            <a:r>
              <a:rPr lang="en-US" dirty="0" err="1"/>
              <a:t>omhandler</a:t>
            </a:r>
            <a:r>
              <a:rPr lang="en-US" dirty="0"/>
              <a:t> </a:t>
            </a:r>
            <a:r>
              <a:rPr lang="en-US" dirty="0" err="1"/>
              <a:t>skemaet</a:t>
            </a:r>
            <a:r>
              <a:rPr lang="en-US" dirty="0"/>
              <a:t>, </a:t>
            </a:r>
            <a:r>
              <a:rPr lang="en-US" dirty="0" err="1"/>
              <a:t>initiativer</a:t>
            </a:r>
            <a:r>
              <a:rPr lang="en-US" dirty="0"/>
              <a:t> </a:t>
            </a:r>
            <a:r>
              <a:rPr lang="en-US" dirty="0" err="1"/>
              <a:t>hvor</a:t>
            </a:r>
            <a:r>
              <a:rPr lang="en-US" dirty="0"/>
              <a:t> </a:t>
            </a:r>
            <a:r>
              <a:rPr lang="en-US" dirty="0" err="1"/>
              <a:t>enkelte</a:t>
            </a:r>
            <a:r>
              <a:rPr lang="en-US" dirty="0"/>
              <a:t> </a:t>
            </a:r>
            <a:r>
              <a:rPr lang="en-US" dirty="0" err="1"/>
              <a:t>medarbejdere</a:t>
            </a:r>
            <a:r>
              <a:rPr lang="en-US" dirty="0"/>
              <a:t> er </a:t>
            </a:r>
            <a:r>
              <a:rPr lang="en-US" dirty="0" err="1"/>
              <a:t>involveret</a:t>
            </a:r>
            <a:r>
              <a:rPr lang="en-US" dirty="0"/>
              <a:t>, </a:t>
            </a:r>
            <a:r>
              <a:rPr lang="en-US" dirty="0" err="1"/>
              <a:t>eller</a:t>
            </a:r>
            <a:r>
              <a:rPr lang="en-US" dirty="0"/>
              <a:t> mere </a:t>
            </a:r>
            <a:r>
              <a:rPr lang="en-US" dirty="0" err="1"/>
              <a:t>overordnede</a:t>
            </a:r>
            <a:r>
              <a:rPr lang="en-US" dirty="0"/>
              <a:t> </a:t>
            </a:r>
            <a:r>
              <a:rPr lang="en-US" dirty="0" err="1"/>
              <a:t>initiativer</a:t>
            </a:r>
            <a:r>
              <a:rPr lang="en-US" dirty="0"/>
              <a:t>, der </a:t>
            </a:r>
            <a:r>
              <a:rPr lang="en-US" dirty="0" err="1"/>
              <a:t>strækker</a:t>
            </a:r>
            <a:r>
              <a:rPr lang="en-US" dirty="0"/>
              <a:t> sig over hele </a:t>
            </a:r>
            <a:r>
              <a:rPr lang="en-US" dirty="0" err="1"/>
              <a:t>skoleåret</a:t>
            </a:r>
            <a:r>
              <a:rPr lang="en-US" dirty="0"/>
              <a:t>.</a:t>
            </a:r>
          </a:p>
          <a:p>
            <a:pPr marL="0" indent="0">
              <a:buNone/>
            </a:pPr>
            <a:endParaRPr lang="en-US" dirty="0"/>
          </a:p>
          <a:p>
            <a:pPr marL="0" indent="0">
              <a:buNone/>
            </a:pPr>
            <a:r>
              <a:rPr lang="en-US" dirty="0" err="1"/>
              <a:t>Vær</a:t>
            </a:r>
            <a:r>
              <a:rPr lang="en-US" dirty="0"/>
              <a:t> </a:t>
            </a:r>
            <a:r>
              <a:rPr lang="en-US" dirty="0" err="1"/>
              <a:t>opmærksom</a:t>
            </a:r>
            <a:r>
              <a:rPr lang="en-US" dirty="0"/>
              <a:t> </a:t>
            </a:r>
            <a:r>
              <a:rPr lang="en-US" dirty="0" err="1"/>
              <a:t>på</a:t>
            </a:r>
            <a:r>
              <a:rPr lang="en-US" dirty="0"/>
              <a:t>, at </a:t>
            </a:r>
            <a:r>
              <a:rPr lang="en-US" dirty="0" err="1"/>
              <a:t>initiativerne</a:t>
            </a:r>
            <a:r>
              <a:rPr lang="en-US" dirty="0"/>
              <a:t> </a:t>
            </a:r>
            <a:r>
              <a:rPr lang="en-US" dirty="0" err="1"/>
              <a:t>understøtter</a:t>
            </a:r>
            <a:r>
              <a:rPr lang="en-US" dirty="0"/>
              <a:t> </a:t>
            </a:r>
            <a:r>
              <a:rPr lang="en-US" dirty="0" err="1"/>
              <a:t>skolens</a:t>
            </a:r>
            <a:r>
              <a:rPr lang="en-US" dirty="0"/>
              <a:t> </a:t>
            </a:r>
            <a:r>
              <a:rPr lang="en-US" dirty="0" err="1"/>
              <a:t>værdigrundlag</a:t>
            </a:r>
            <a:r>
              <a:rPr lang="en-US" dirty="0"/>
              <a:t> </a:t>
            </a:r>
            <a:r>
              <a:rPr lang="en-US" dirty="0" err="1"/>
              <a:t>og</a:t>
            </a:r>
            <a:r>
              <a:rPr lang="en-US" dirty="0"/>
              <a:t> det </a:t>
            </a:r>
            <a:r>
              <a:rPr lang="en-US" dirty="0" err="1"/>
              <a:t>øvrige</a:t>
            </a:r>
            <a:r>
              <a:rPr lang="en-US" dirty="0"/>
              <a:t> </a:t>
            </a:r>
            <a:r>
              <a:rPr lang="en-US" dirty="0" err="1"/>
              <a:t>pædagogiske</a:t>
            </a:r>
            <a:r>
              <a:rPr lang="en-US" dirty="0"/>
              <a:t> </a:t>
            </a:r>
            <a:r>
              <a:rPr lang="en-US" dirty="0" err="1"/>
              <a:t>arbejde</a:t>
            </a:r>
            <a:r>
              <a:rPr lang="en-US" dirty="0"/>
              <a:t>.</a:t>
            </a:r>
          </a:p>
          <a:p>
            <a:pPr marL="0" indent="0">
              <a:buNone/>
            </a:pPr>
            <a:endParaRPr lang="en-US" dirty="0"/>
          </a:p>
          <a:p>
            <a:pPr marL="0" indent="0">
              <a:buNone/>
            </a:pPr>
            <a:r>
              <a:rPr lang="en-US" dirty="0"/>
              <a:t>I </a:t>
            </a:r>
            <a:r>
              <a:rPr lang="en-US" dirty="0" err="1"/>
              <a:t>nogle</a:t>
            </a:r>
            <a:r>
              <a:rPr lang="en-US" dirty="0"/>
              <a:t> </a:t>
            </a:r>
            <a:r>
              <a:rPr lang="en-US" dirty="0" err="1"/>
              <a:t>initiativer</a:t>
            </a:r>
            <a:r>
              <a:rPr lang="en-US" dirty="0"/>
              <a:t> </a:t>
            </a:r>
            <a:r>
              <a:rPr lang="en-US" dirty="0" err="1"/>
              <a:t>kan</a:t>
            </a:r>
            <a:r>
              <a:rPr lang="en-US" dirty="0"/>
              <a:t> det </a:t>
            </a:r>
            <a:r>
              <a:rPr lang="en-US" dirty="0" err="1"/>
              <a:t>være</a:t>
            </a:r>
            <a:r>
              <a:rPr lang="en-US" dirty="0"/>
              <a:t> </a:t>
            </a:r>
            <a:r>
              <a:rPr lang="en-US" dirty="0" err="1"/>
              <a:t>en</a:t>
            </a:r>
            <a:r>
              <a:rPr lang="en-US" dirty="0"/>
              <a:t> </a:t>
            </a:r>
            <a:r>
              <a:rPr lang="en-US" dirty="0" err="1"/>
              <a:t>fordel</a:t>
            </a:r>
            <a:r>
              <a:rPr lang="en-US" dirty="0"/>
              <a:t> at </a:t>
            </a:r>
            <a:r>
              <a:rPr lang="en-US" dirty="0" err="1"/>
              <a:t>involvere</a:t>
            </a:r>
            <a:r>
              <a:rPr lang="en-US" dirty="0"/>
              <a:t> </a:t>
            </a:r>
            <a:r>
              <a:rPr lang="en-US" dirty="0" err="1"/>
              <a:t>eleverne</a:t>
            </a:r>
            <a:r>
              <a:rPr lang="en-US" dirty="0"/>
              <a:t> </a:t>
            </a:r>
            <a:r>
              <a:rPr lang="en-US" dirty="0" err="1"/>
              <a:t>og</a:t>
            </a:r>
            <a:r>
              <a:rPr lang="en-US" dirty="0"/>
              <a:t> lade dem </a:t>
            </a:r>
            <a:r>
              <a:rPr lang="en-US" dirty="0" err="1"/>
              <a:t>deltage</a:t>
            </a:r>
            <a:r>
              <a:rPr lang="en-US" dirty="0"/>
              <a:t> </a:t>
            </a:r>
            <a:r>
              <a:rPr lang="en-US" dirty="0" err="1"/>
              <a:t>som</a:t>
            </a:r>
            <a:r>
              <a:rPr lang="en-US" dirty="0"/>
              <a:t> </a:t>
            </a:r>
            <a:r>
              <a:rPr lang="en-US" dirty="0" err="1"/>
              <a:t>en</a:t>
            </a:r>
            <a:r>
              <a:rPr lang="en-US" dirty="0"/>
              <a:t> del </a:t>
            </a:r>
            <a:r>
              <a:rPr lang="en-US" dirty="0" err="1"/>
              <a:t>af</a:t>
            </a:r>
            <a:r>
              <a:rPr lang="en-US" dirty="0"/>
              <a:t> </a:t>
            </a:r>
            <a:r>
              <a:rPr lang="en-US" dirty="0" err="1"/>
              <a:t>udviklingsprocessen</a:t>
            </a:r>
            <a:r>
              <a:rPr lang="en-US" dirty="0"/>
              <a:t>.</a:t>
            </a:r>
          </a:p>
          <a:p>
            <a:pPr marL="0" indent="0">
              <a:buNone/>
            </a:pPr>
            <a:endParaRPr lang="en-US" dirty="0"/>
          </a:p>
        </p:txBody>
      </p:sp>
      <p:pic>
        <p:nvPicPr>
          <p:cNvPr id="4" name="Billede 3" descr="Et billede, der indeholder tekst, skærmbillede, diagram&#10;&#10;AI-genereret indhold kan være ukorrekt.">
            <a:extLst>
              <a:ext uri="{FF2B5EF4-FFF2-40B4-BE49-F238E27FC236}">
                <a16:creationId xmlns:a16="http://schemas.microsoft.com/office/drawing/2014/main" id="{7AAECC60-0A7E-A99A-3B04-C5C6329625AD}"/>
              </a:ext>
            </a:extLst>
          </p:cNvPr>
          <p:cNvPicPr>
            <a:picLocks noChangeAspect="1"/>
          </p:cNvPicPr>
          <p:nvPr/>
        </p:nvPicPr>
        <p:blipFill>
          <a:blip r:embed="rId2"/>
          <a:stretch>
            <a:fillRect/>
          </a:stretch>
        </p:blipFill>
        <p:spPr>
          <a:xfrm>
            <a:off x="9526361" y="368753"/>
            <a:ext cx="2065565" cy="1069522"/>
          </a:xfrm>
          <a:prstGeom prst="rect">
            <a:avLst/>
          </a:prstGeom>
        </p:spPr>
      </p:pic>
    </p:spTree>
    <p:extLst>
      <p:ext uri="{BB962C8B-B14F-4D97-AF65-F5344CB8AC3E}">
        <p14:creationId xmlns:p14="http://schemas.microsoft.com/office/powerpoint/2010/main" val="208669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07F9D-88AF-84CD-3FF0-FC21513A3466}"/>
              </a:ext>
            </a:extLst>
          </p:cNvPr>
          <p:cNvSpPr>
            <a:spLocks noGrp="1"/>
          </p:cNvSpPr>
          <p:nvPr>
            <p:ph type="title"/>
          </p:nvPr>
        </p:nvSpPr>
        <p:spPr/>
        <p:txBody>
          <a:bodyPr/>
          <a:lstStyle/>
          <a:p>
            <a:r>
              <a:rPr lang="en-US" dirty="0" err="1"/>
              <a:t>Evaluering</a:t>
            </a:r>
            <a:r>
              <a:rPr lang="en-US" dirty="0"/>
              <a:t> </a:t>
            </a:r>
          </a:p>
        </p:txBody>
      </p:sp>
      <p:sp>
        <p:nvSpPr>
          <p:cNvPr id="3" name="Content Placeholder 2">
            <a:extLst>
              <a:ext uri="{FF2B5EF4-FFF2-40B4-BE49-F238E27FC236}">
                <a16:creationId xmlns:a16="http://schemas.microsoft.com/office/drawing/2014/main" id="{B165EFE5-EE9D-BD2E-CCC5-48BE656FBF54}"/>
              </a:ext>
            </a:extLst>
          </p:cNvPr>
          <p:cNvSpPr>
            <a:spLocks noGrp="1"/>
          </p:cNvSpPr>
          <p:nvPr>
            <p:ph idx="1"/>
          </p:nvPr>
        </p:nvSpPr>
        <p:spPr/>
        <p:txBody>
          <a:bodyPr vert="horz" lIns="91440" tIns="45720" rIns="91440" bIns="45720" rtlCol="0" anchor="t">
            <a:normAutofit fontScale="92500" lnSpcReduction="10000"/>
          </a:bodyPr>
          <a:lstStyle/>
          <a:p>
            <a:pPr>
              <a:buNone/>
            </a:pPr>
            <a:r>
              <a:rPr lang="en-US" dirty="0" err="1"/>
              <a:t>Formål</a:t>
            </a:r>
            <a:r>
              <a:rPr lang="en-US" dirty="0"/>
              <a:t>: At </a:t>
            </a:r>
            <a:r>
              <a:rPr lang="en-US" dirty="0" err="1"/>
              <a:t>få</a:t>
            </a:r>
            <a:r>
              <a:rPr lang="en-US" dirty="0"/>
              <a:t> </a:t>
            </a:r>
            <a:r>
              <a:rPr lang="en-US" dirty="0" err="1"/>
              <a:t>indblik</a:t>
            </a:r>
            <a:r>
              <a:rPr lang="en-US" dirty="0"/>
              <a:t> </a:t>
            </a:r>
            <a:r>
              <a:rPr lang="en-US" dirty="0" err="1"/>
              <a:t>i</a:t>
            </a:r>
            <a:r>
              <a:rPr lang="en-US" dirty="0"/>
              <a:t>, om de </a:t>
            </a:r>
            <a:r>
              <a:rPr lang="en-US" dirty="0" err="1"/>
              <a:t>iværksatte</a:t>
            </a:r>
            <a:r>
              <a:rPr lang="en-US" dirty="0"/>
              <a:t> </a:t>
            </a:r>
            <a:r>
              <a:rPr lang="en-US" dirty="0" err="1"/>
              <a:t>initiativer</a:t>
            </a:r>
            <a:r>
              <a:rPr lang="en-US" dirty="0"/>
              <a:t> </a:t>
            </a:r>
            <a:r>
              <a:rPr lang="en-US" dirty="0" err="1"/>
              <a:t>har</a:t>
            </a:r>
            <a:r>
              <a:rPr lang="en-US" dirty="0"/>
              <a:t> </a:t>
            </a:r>
            <a:r>
              <a:rPr lang="en-US" dirty="0" err="1"/>
              <a:t>styrket</a:t>
            </a:r>
            <a:endParaRPr lang="da-DK" dirty="0" err="1"/>
          </a:p>
          <a:p>
            <a:pPr>
              <a:buNone/>
            </a:pPr>
            <a:r>
              <a:rPr lang="en-US" dirty="0" err="1"/>
              <a:t>fællesskabet</a:t>
            </a:r>
            <a:r>
              <a:rPr lang="en-US" dirty="0"/>
              <a:t> </a:t>
            </a:r>
            <a:r>
              <a:rPr lang="en-US" dirty="0" err="1"/>
              <a:t>og</a:t>
            </a:r>
            <a:r>
              <a:rPr lang="en-US" dirty="0"/>
              <a:t> </a:t>
            </a:r>
            <a:r>
              <a:rPr lang="en-US" dirty="0" err="1"/>
              <a:t>mindsket</a:t>
            </a:r>
            <a:r>
              <a:rPr lang="en-US" dirty="0"/>
              <a:t> </a:t>
            </a:r>
            <a:r>
              <a:rPr lang="en-US" dirty="0" err="1"/>
              <a:t>frafaldet</a:t>
            </a:r>
            <a:r>
              <a:rPr lang="en-US" dirty="0"/>
              <a:t>. </a:t>
            </a:r>
          </a:p>
          <a:p>
            <a:pPr>
              <a:buNone/>
            </a:pPr>
            <a:endParaRPr lang="en-US" dirty="0"/>
          </a:p>
          <a:p>
            <a:pPr>
              <a:buNone/>
            </a:pPr>
            <a:r>
              <a:rPr lang="en-US" dirty="0" err="1"/>
              <a:t>Evaluering</a:t>
            </a:r>
            <a:r>
              <a:rPr lang="en-US" dirty="0"/>
              <a:t> </a:t>
            </a:r>
            <a:r>
              <a:rPr lang="en-US" dirty="0" err="1"/>
              <a:t>af</a:t>
            </a:r>
            <a:r>
              <a:rPr lang="en-US" dirty="0"/>
              <a:t> </a:t>
            </a:r>
            <a:r>
              <a:rPr lang="en-US" dirty="0" err="1"/>
              <a:t>indsatsområde</a:t>
            </a:r>
            <a:r>
              <a:rPr lang="en-US" dirty="0"/>
              <a:t>: </a:t>
            </a:r>
            <a:r>
              <a:rPr lang="en-US" dirty="0" err="1"/>
              <a:t>Udarbejd</a:t>
            </a:r>
            <a:r>
              <a:rPr lang="en-US" dirty="0"/>
              <a:t> </a:t>
            </a:r>
            <a:r>
              <a:rPr lang="en-US" dirty="0" err="1"/>
              <a:t>en</a:t>
            </a:r>
            <a:r>
              <a:rPr lang="en-US" dirty="0"/>
              <a:t> </a:t>
            </a:r>
            <a:r>
              <a:rPr lang="en-US" dirty="0" err="1"/>
              <a:t>ny</a:t>
            </a:r>
            <a:r>
              <a:rPr lang="en-US" dirty="0"/>
              <a:t> </a:t>
            </a:r>
            <a:r>
              <a:rPr lang="en-US" dirty="0" err="1"/>
              <a:t>spørgeundersøgelse</a:t>
            </a:r>
            <a:r>
              <a:rPr lang="en-US" dirty="0"/>
              <a:t> - </a:t>
            </a:r>
            <a:r>
              <a:rPr lang="en-US" dirty="0" err="1"/>
              <a:t>eller</a:t>
            </a:r>
          </a:p>
          <a:p>
            <a:pPr>
              <a:buNone/>
            </a:pPr>
            <a:r>
              <a:rPr lang="en-US" dirty="0" err="1"/>
              <a:t>samtale</a:t>
            </a:r>
            <a:r>
              <a:rPr lang="en-US" dirty="0"/>
              <a:t> med </a:t>
            </a:r>
            <a:r>
              <a:rPr lang="en-US" dirty="0" err="1"/>
              <a:t>eleverne</a:t>
            </a:r>
            <a:r>
              <a:rPr lang="en-US" dirty="0"/>
              <a:t> - </a:t>
            </a:r>
            <a:r>
              <a:rPr lang="en-US" dirty="0" err="1"/>
              <a:t>efter</a:t>
            </a:r>
            <a:r>
              <a:rPr lang="en-US" dirty="0"/>
              <a:t> at </a:t>
            </a:r>
            <a:r>
              <a:rPr lang="en-US" dirty="0" err="1"/>
              <a:t>initiativet</a:t>
            </a:r>
            <a:r>
              <a:rPr lang="en-US" dirty="0"/>
              <a:t> </a:t>
            </a:r>
            <a:r>
              <a:rPr lang="en-US" dirty="0" err="1"/>
              <a:t>har</a:t>
            </a:r>
            <a:r>
              <a:rPr lang="en-US" dirty="0"/>
              <a:t> </a:t>
            </a:r>
            <a:r>
              <a:rPr lang="en-US" dirty="0" err="1"/>
              <a:t>været</a:t>
            </a:r>
            <a:r>
              <a:rPr lang="en-US" dirty="0"/>
              <a:t> </a:t>
            </a:r>
            <a:r>
              <a:rPr lang="en-US" dirty="0" err="1"/>
              <a:t>aktivt</a:t>
            </a:r>
            <a:r>
              <a:rPr lang="en-US" dirty="0"/>
              <a:t> </a:t>
            </a:r>
            <a:r>
              <a:rPr lang="en-US" dirty="0" err="1"/>
              <a:t>i</a:t>
            </a:r>
            <a:r>
              <a:rPr lang="en-US" dirty="0"/>
              <a:t> </a:t>
            </a:r>
            <a:r>
              <a:rPr lang="en-US" dirty="0" err="1"/>
              <a:t>en</a:t>
            </a:r>
            <a:r>
              <a:rPr lang="en-US" dirty="0"/>
              <a:t> </a:t>
            </a:r>
            <a:r>
              <a:rPr lang="en-US" dirty="0" err="1"/>
              <a:t>periode</a:t>
            </a:r>
            <a:r>
              <a:rPr lang="en-US" dirty="0"/>
              <a:t>.</a:t>
            </a:r>
            <a:br>
              <a:rPr lang="en-US" dirty="0"/>
            </a:br>
            <a:endParaRPr lang="en-US"/>
          </a:p>
          <a:p>
            <a:pPr>
              <a:buNone/>
            </a:pPr>
            <a:r>
              <a:rPr lang="en-US" dirty="0" err="1"/>
              <a:t>Vurdering</a:t>
            </a:r>
            <a:r>
              <a:rPr lang="en-US" dirty="0"/>
              <a:t> </a:t>
            </a:r>
            <a:r>
              <a:rPr lang="en-US" dirty="0" err="1"/>
              <a:t>af</a:t>
            </a:r>
            <a:r>
              <a:rPr lang="en-US" dirty="0"/>
              <a:t> </a:t>
            </a:r>
            <a:r>
              <a:rPr lang="en-US" dirty="0" err="1"/>
              <a:t>effekt</a:t>
            </a:r>
            <a:r>
              <a:rPr lang="en-US" dirty="0"/>
              <a:t>:  </a:t>
            </a:r>
            <a:r>
              <a:rPr lang="en-US" dirty="0" err="1"/>
              <a:t>Vurdér</a:t>
            </a:r>
            <a:r>
              <a:rPr lang="en-US" dirty="0"/>
              <a:t>, om </a:t>
            </a:r>
            <a:r>
              <a:rPr lang="en-US" dirty="0" err="1"/>
              <a:t>initiativet</a:t>
            </a:r>
            <a:r>
              <a:rPr lang="en-US" dirty="0"/>
              <a:t> </a:t>
            </a:r>
            <a:r>
              <a:rPr lang="en-US" dirty="0" err="1"/>
              <a:t>har</a:t>
            </a:r>
            <a:r>
              <a:rPr lang="en-US" dirty="0"/>
              <a:t> </a:t>
            </a:r>
            <a:r>
              <a:rPr lang="en-US" dirty="0" err="1"/>
              <a:t>reduceret</a:t>
            </a:r>
            <a:r>
              <a:rPr lang="en-US" dirty="0"/>
              <a:t> </a:t>
            </a:r>
            <a:r>
              <a:rPr lang="en-US" dirty="0" err="1"/>
              <a:t>frafaldet</a:t>
            </a:r>
            <a:r>
              <a:rPr lang="en-US" dirty="0"/>
              <a:t> </a:t>
            </a:r>
            <a:r>
              <a:rPr lang="en-US" dirty="0" err="1"/>
              <a:t>ved</a:t>
            </a:r>
          </a:p>
          <a:p>
            <a:pPr>
              <a:buNone/>
            </a:pPr>
            <a:r>
              <a:rPr lang="en-US" dirty="0" err="1"/>
              <a:t>hjælp</a:t>
            </a:r>
            <a:r>
              <a:rPr lang="en-US" dirty="0"/>
              <a:t> </a:t>
            </a:r>
            <a:r>
              <a:rPr lang="en-US" dirty="0" err="1"/>
              <a:t>af</a:t>
            </a:r>
            <a:r>
              <a:rPr lang="en-US" dirty="0"/>
              <a:t> data over </a:t>
            </a:r>
            <a:r>
              <a:rPr lang="en-US" dirty="0" err="1"/>
              <a:t>elever</a:t>
            </a:r>
            <a:r>
              <a:rPr lang="en-US" dirty="0"/>
              <a:t>, der er </a:t>
            </a:r>
            <a:r>
              <a:rPr lang="en-US" dirty="0" err="1"/>
              <a:t>stoppet</a:t>
            </a:r>
            <a:r>
              <a:rPr lang="en-US" dirty="0"/>
              <a:t>.</a:t>
            </a:r>
            <a:endParaRPr lang="en-US"/>
          </a:p>
          <a:p>
            <a:pPr>
              <a:buNone/>
            </a:pPr>
            <a:r>
              <a:rPr lang="en-US" dirty="0" err="1"/>
              <a:t>Inddrag</a:t>
            </a:r>
            <a:r>
              <a:rPr lang="en-US" dirty="0"/>
              <a:t> </a:t>
            </a:r>
            <a:r>
              <a:rPr lang="en-US" dirty="0" err="1"/>
              <a:t>eventuelt</a:t>
            </a:r>
            <a:r>
              <a:rPr lang="en-US" dirty="0"/>
              <a:t> dialog med </a:t>
            </a:r>
            <a:r>
              <a:rPr lang="en-US" dirty="0" err="1"/>
              <a:t>elever</a:t>
            </a:r>
            <a:r>
              <a:rPr lang="en-US" dirty="0"/>
              <a:t>, der </a:t>
            </a:r>
            <a:r>
              <a:rPr lang="en-US" dirty="0" err="1"/>
              <a:t>vælger</a:t>
            </a:r>
            <a:r>
              <a:rPr lang="en-US" dirty="0"/>
              <a:t> at </a:t>
            </a:r>
            <a:r>
              <a:rPr lang="en-US" dirty="0" err="1"/>
              <a:t>stoppe</a:t>
            </a:r>
            <a:r>
              <a:rPr lang="en-US" dirty="0"/>
              <a:t> </a:t>
            </a:r>
            <a:r>
              <a:rPr lang="en-US" dirty="0" err="1"/>
              <a:t>på</a:t>
            </a:r>
            <a:r>
              <a:rPr lang="en-US" dirty="0"/>
              <a:t> </a:t>
            </a:r>
            <a:r>
              <a:rPr lang="en-US" dirty="0" err="1"/>
              <a:t>skolen</a:t>
            </a:r>
            <a:r>
              <a:rPr lang="en-US" dirty="0"/>
              <a:t> </a:t>
            </a:r>
            <a:r>
              <a:rPr lang="en-US" dirty="0" err="1"/>
              <a:t>efter</a:t>
            </a:r>
          </a:p>
          <a:p>
            <a:pPr>
              <a:buNone/>
            </a:pPr>
            <a:r>
              <a:rPr lang="en-US" dirty="0" err="1"/>
              <a:t>iværksættelsen</a:t>
            </a:r>
            <a:r>
              <a:rPr lang="en-US" dirty="0"/>
              <a:t> </a:t>
            </a:r>
            <a:r>
              <a:rPr lang="en-US" dirty="0" err="1"/>
              <a:t>af</a:t>
            </a:r>
            <a:r>
              <a:rPr lang="en-US" dirty="0"/>
              <a:t> </a:t>
            </a:r>
            <a:r>
              <a:rPr lang="en-US" dirty="0" err="1"/>
              <a:t>initiativerne</a:t>
            </a:r>
            <a:r>
              <a:rPr lang="en-US" dirty="0"/>
              <a:t>, for at </a:t>
            </a:r>
            <a:r>
              <a:rPr lang="en-US" dirty="0" err="1"/>
              <a:t>belyse</a:t>
            </a:r>
            <a:r>
              <a:rPr lang="en-US" dirty="0"/>
              <a:t> </a:t>
            </a:r>
            <a:r>
              <a:rPr lang="en-US" dirty="0" err="1"/>
              <a:t>initativets</a:t>
            </a:r>
            <a:r>
              <a:rPr lang="en-US" dirty="0"/>
              <a:t> </a:t>
            </a:r>
            <a:r>
              <a:rPr lang="en-US" dirty="0" err="1"/>
              <a:t>oplevelse</a:t>
            </a:r>
            <a:r>
              <a:rPr lang="en-US" dirty="0"/>
              <a:t>.</a:t>
            </a:r>
          </a:p>
          <a:p>
            <a:pPr>
              <a:buNone/>
            </a:pPr>
            <a:endParaRPr lang="en-US" dirty="0"/>
          </a:p>
          <a:p>
            <a:pPr marL="0" indent="0">
              <a:buNone/>
            </a:pPr>
            <a:endParaRPr lang="en-US" dirty="0"/>
          </a:p>
          <a:p>
            <a:pPr>
              <a:buFont typeface="Calibri" panose="020B0604020202020204" pitchFamily="34" charset="0"/>
              <a:buChar char="-"/>
            </a:pPr>
            <a:endParaRPr lang="en-US" dirty="0"/>
          </a:p>
        </p:txBody>
      </p:sp>
      <p:pic>
        <p:nvPicPr>
          <p:cNvPr id="4" name="Billede 3" descr="Et billede, der indeholder tekst, skærmbillede, diagram, Font/skrifttype&#10;&#10;AI-genereret indhold kan være ukorrekt.">
            <a:extLst>
              <a:ext uri="{FF2B5EF4-FFF2-40B4-BE49-F238E27FC236}">
                <a16:creationId xmlns:a16="http://schemas.microsoft.com/office/drawing/2014/main" id="{2DF828CC-41CA-7352-EC7B-6DAC939A14E5}"/>
              </a:ext>
            </a:extLst>
          </p:cNvPr>
          <p:cNvPicPr>
            <a:picLocks noChangeAspect="1"/>
          </p:cNvPicPr>
          <p:nvPr/>
        </p:nvPicPr>
        <p:blipFill>
          <a:blip r:embed="rId2"/>
          <a:stretch>
            <a:fillRect/>
          </a:stretch>
        </p:blipFill>
        <p:spPr>
          <a:xfrm>
            <a:off x="7700963" y="332695"/>
            <a:ext cx="2592161" cy="1359354"/>
          </a:xfrm>
          <a:prstGeom prst="rect">
            <a:avLst/>
          </a:prstGeom>
        </p:spPr>
      </p:pic>
    </p:spTree>
    <p:extLst>
      <p:ext uri="{BB962C8B-B14F-4D97-AF65-F5344CB8AC3E}">
        <p14:creationId xmlns:p14="http://schemas.microsoft.com/office/powerpoint/2010/main" val="208283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F060C-5D4A-EED9-E734-2A5AAFF34676}"/>
              </a:ext>
            </a:extLst>
          </p:cNvPr>
          <p:cNvSpPr>
            <a:spLocks noGrp="1"/>
          </p:cNvSpPr>
          <p:nvPr>
            <p:ph type="title"/>
          </p:nvPr>
        </p:nvSpPr>
        <p:spPr/>
        <p:txBody>
          <a:bodyPr/>
          <a:lstStyle/>
          <a:p>
            <a:r>
              <a:rPr lang="da-DK"/>
              <a:t>Gode råd  </a:t>
            </a:r>
          </a:p>
        </p:txBody>
      </p:sp>
      <p:sp>
        <p:nvSpPr>
          <p:cNvPr id="3" name="Pladsholder til indhold 2">
            <a:extLst>
              <a:ext uri="{FF2B5EF4-FFF2-40B4-BE49-F238E27FC236}">
                <a16:creationId xmlns:a16="http://schemas.microsoft.com/office/drawing/2014/main" id="{86A97CD1-F503-5596-8E32-D2A5F22D738A}"/>
              </a:ext>
            </a:extLst>
          </p:cNvPr>
          <p:cNvSpPr>
            <a:spLocks noGrp="1"/>
          </p:cNvSpPr>
          <p:nvPr>
            <p:ph idx="1"/>
          </p:nvPr>
        </p:nvSpPr>
        <p:spPr/>
        <p:txBody>
          <a:bodyPr vert="horz" lIns="91440" tIns="45720" rIns="91440" bIns="45720" rtlCol="0" anchor="t">
            <a:normAutofit/>
          </a:bodyPr>
          <a:lstStyle/>
          <a:p>
            <a:pPr>
              <a:buFont typeface="Arial"/>
              <a:buChar char="•"/>
            </a:pPr>
            <a:r>
              <a:rPr lang="da-DK">
                <a:ea typeface="+mn-lt"/>
                <a:cs typeface="+mn-lt"/>
              </a:rPr>
              <a:t>Man kan med fordel anvende denne praksisguide til en anden respondentgruppe, fx medarbejdere eller forældre. På den måde kan et nyt fokus på at styrke fællesskabet og mindske fravær hos eleverne blive belyst gennem en anden gruppe respondenter, som kan bidrage med nye perspektiver på det pædagogiske arbejde.</a:t>
            </a:r>
            <a:endParaRPr lang="da-DK"/>
          </a:p>
          <a:p>
            <a:pPr>
              <a:buFont typeface="Arial"/>
              <a:buChar char="•"/>
            </a:pPr>
            <a:r>
              <a:rPr lang="da-DK">
                <a:ea typeface="+mn-lt"/>
                <a:cs typeface="+mn-lt"/>
              </a:rPr>
              <a:t>Gennemfør eventuelt kvalitative interviews med nogle elever, så de får mulighed for at uddybe deres besvarelser i spørgeskemaet.</a:t>
            </a:r>
            <a:endParaRPr lang="da-DK"/>
          </a:p>
          <a:p>
            <a:pPr>
              <a:buNone/>
            </a:pPr>
            <a:endParaRPr lang="da-DK" dirty="0"/>
          </a:p>
          <a:p>
            <a:pPr marL="0" indent="0">
              <a:buNone/>
            </a:pPr>
            <a:endParaRPr lang="da-DK" dirty="0"/>
          </a:p>
        </p:txBody>
      </p:sp>
    </p:spTree>
    <p:extLst>
      <p:ext uri="{BB962C8B-B14F-4D97-AF65-F5344CB8AC3E}">
        <p14:creationId xmlns:p14="http://schemas.microsoft.com/office/powerpoint/2010/main" val="281191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BA7BE8-93F3-2A3F-EB46-D10C88D833B3}"/>
              </a:ext>
            </a:extLst>
          </p:cNvPr>
          <p:cNvSpPr>
            <a:spLocks noGrp="1"/>
          </p:cNvSpPr>
          <p:nvPr>
            <p:ph type="title"/>
          </p:nvPr>
        </p:nvSpPr>
        <p:spPr/>
        <p:txBody>
          <a:bodyPr/>
          <a:lstStyle/>
          <a:p>
            <a:r>
              <a:rPr lang="da-DK" sz="6000"/>
              <a:t>Opbygning af praksisguide</a:t>
            </a:r>
            <a:r>
              <a:rPr lang="da-DK"/>
              <a:t> </a:t>
            </a:r>
          </a:p>
        </p:txBody>
      </p:sp>
      <p:sp>
        <p:nvSpPr>
          <p:cNvPr id="3" name="Pladsholder til indhold 2">
            <a:extLst>
              <a:ext uri="{FF2B5EF4-FFF2-40B4-BE49-F238E27FC236}">
                <a16:creationId xmlns:a16="http://schemas.microsoft.com/office/drawing/2014/main" id="{16038EDB-DF2D-8889-244B-2D54F2079166}"/>
              </a:ext>
            </a:extLst>
          </p:cNvPr>
          <p:cNvSpPr>
            <a:spLocks noGrp="1"/>
          </p:cNvSpPr>
          <p:nvPr>
            <p:ph idx="1"/>
          </p:nvPr>
        </p:nvSpPr>
        <p:spPr/>
        <p:txBody>
          <a:bodyPr vert="horz" lIns="91440" tIns="45720" rIns="91440" bIns="45720" rtlCol="0" anchor="t">
            <a:normAutofit/>
          </a:bodyPr>
          <a:lstStyle/>
          <a:p>
            <a:r>
              <a:rPr lang="da-DK">
                <a:ea typeface="+mn-lt"/>
                <a:cs typeface="+mn-lt"/>
              </a:rPr>
              <a:t>Formål</a:t>
            </a:r>
            <a:r>
              <a:rPr lang="da-DK" dirty="0">
                <a:ea typeface="+mn-lt"/>
                <a:cs typeface="+mn-lt"/>
              </a:rPr>
              <a:t>  </a:t>
            </a:r>
            <a:endParaRPr lang="da-DK" dirty="0"/>
          </a:p>
          <a:p>
            <a:r>
              <a:rPr lang="da-DK">
                <a:ea typeface="+mn-lt"/>
                <a:cs typeface="+mn-lt"/>
              </a:rPr>
              <a:t>Målgruppe</a:t>
            </a:r>
            <a:r>
              <a:rPr lang="da-DK" dirty="0">
                <a:ea typeface="+mn-lt"/>
                <a:cs typeface="+mn-lt"/>
              </a:rPr>
              <a:t> </a:t>
            </a:r>
            <a:endParaRPr lang="da-DK" dirty="0"/>
          </a:p>
          <a:p>
            <a:r>
              <a:rPr lang="da-DK">
                <a:ea typeface="+mn-lt"/>
                <a:cs typeface="+mn-lt"/>
              </a:rPr>
              <a:t>Trin-for-trin vejledning</a:t>
            </a:r>
            <a:r>
              <a:rPr lang="da-DK" dirty="0">
                <a:ea typeface="+mn-lt"/>
                <a:cs typeface="+mn-lt"/>
              </a:rPr>
              <a:t> </a:t>
            </a:r>
            <a:endParaRPr lang="da-DK" dirty="0"/>
          </a:p>
          <a:p>
            <a:r>
              <a:rPr lang="da-DK">
                <a:ea typeface="+mn-lt"/>
                <a:cs typeface="+mn-lt"/>
              </a:rPr>
              <a:t>Eksempler fra praksis</a:t>
            </a:r>
            <a:endParaRPr lang="da-DK"/>
          </a:p>
          <a:p>
            <a:r>
              <a:rPr lang="da-DK">
                <a:ea typeface="+mn-lt"/>
                <a:cs typeface="+mn-lt"/>
              </a:rPr>
              <a:t>Gode råd </a:t>
            </a:r>
          </a:p>
          <a:p>
            <a:pPr marL="0" indent="0">
              <a:buNone/>
            </a:pPr>
            <a:endParaRPr lang="da-DK" b="1" dirty="0"/>
          </a:p>
          <a:p>
            <a:pPr marL="0" indent="0">
              <a:buNone/>
            </a:pPr>
            <a:endParaRPr lang="da-DK"/>
          </a:p>
        </p:txBody>
      </p:sp>
    </p:spTree>
    <p:extLst>
      <p:ext uri="{BB962C8B-B14F-4D97-AF65-F5344CB8AC3E}">
        <p14:creationId xmlns:p14="http://schemas.microsoft.com/office/powerpoint/2010/main" val="245151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D55A7-D2BC-3792-810B-BAC4CB9A14A2}"/>
              </a:ext>
            </a:extLst>
          </p:cNvPr>
          <p:cNvSpPr>
            <a:spLocks noGrp="1"/>
          </p:cNvSpPr>
          <p:nvPr>
            <p:ph type="title"/>
          </p:nvPr>
        </p:nvSpPr>
        <p:spPr/>
        <p:txBody>
          <a:bodyPr>
            <a:noAutofit/>
          </a:bodyPr>
          <a:lstStyle/>
          <a:p>
            <a:r>
              <a:rPr lang="da-DK"/>
              <a:t>Formål med praksisguiden og undersøgelsen</a:t>
            </a:r>
          </a:p>
        </p:txBody>
      </p:sp>
      <p:sp>
        <p:nvSpPr>
          <p:cNvPr id="3" name="Pladsholder til indhold 2">
            <a:extLst>
              <a:ext uri="{FF2B5EF4-FFF2-40B4-BE49-F238E27FC236}">
                <a16:creationId xmlns:a16="http://schemas.microsoft.com/office/drawing/2014/main" id="{1294DA61-336A-87B3-D268-7CD0A42CB754}"/>
              </a:ext>
            </a:extLst>
          </p:cNvPr>
          <p:cNvSpPr>
            <a:spLocks noGrp="1"/>
          </p:cNvSpPr>
          <p:nvPr>
            <p:ph idx="1"/>
          </p:nvPr>
        </p:nvSpPr>
        <p:spPr/>
        <p:txBody>
          <a:bodyPr vert="horz" lIns="91440" tIns="45720" rIns="91440" bIns="45720" rtlCol="0" anchor="t">
            <a:normAutofit fontScale="92500" lnSpcReduction="10000"/>
          </a:bodyPr>
          <a:lstStyle/>
          <a:p>
            <a:r>
              <a:rPr lang="da-DK">
                <a:ea typeface="+mn-lt"/>
                <a:cs typeface="+mn-lt"/>
              </a:rPr>
              <a:t>Formålet med praksisguiden er at bidrage med en model til landets efterskoler, hvor de trin for trin kan blive klogere på, hvordan skolens fællesskab kan styrkes og derigennem frafald  mindskes.</a:t>
            </a:r>
            <a:endParaRPr lang="da-DK"/>
          </a:p>
          <a:p>
            <a:r>
              <a:rPr lang="da-DK">
                <a:ea typeface="+mn-lt"/>
                <a:cs typeface="+mn-lt"/>
              </a:rPr>
              <a:t>Praksisguiden bygger på en praksisundersøgelse fra Odsherreds Efterskole, hvor frafald gennem de seneste år har været en udfordring. Odsherreds Efterskole er anvendt som caseskole, og tilgangen til i praksis at arbejde med styrkelse af fællesskabet kan anvendes af andre efterskoler, der står i en lignende situation.</a:t>
            </a:r>
            <a:endParaRPr lang="da-DK"/>
          </a:p>
          <a:p>
            <a:r>
              <a:rPr lang="da-DK"/>
              <a:t>Gennem en trin-for-trin-guide kan efterskoler undersøge, hvilke hverdagspraksisser der understøtter eller udfordrer det fællesskab, eleverne efterspørger, og hvordan skolen gennem pædagogiske initiativer kan styrke fællesskabet og reducere frafald.</a:t>
            </a:r>
          </a:p>
          <a:p>
            <a:pPr marL="0" indent="0">
              <a:buNone/>
            </a:pPr>
            <a:endParaRPr lang="da-DK"/>
          </a:p>
        </p:txBody>
      </p:sp>
    </p:spTree>
    <p:extLst>
      <p:ext uri="{BB962C8B-B14F-4D97-AF65-F5344CB8AC3E}">
        <p14:creationId xmlns:p14="http://schemas.microsoft.com/office/powerpoint/2010/main" val="76727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B75D7-AB4A-6BD6-A9E0-E4543679DBE7}"/>
              </a:ext>
            </a:extLst>
          </p:cNvPr>
          <p:cNvSpPr>
            <a:spLocks noGrp="1"/>
          </p:cNvSpPr>
          <p:nvPr>
            <p:ph type="title"/>
          </p:nvPr>
        </p:nvSpPr>
        <p:spPr/>
        <p:txBody>
          <a:bodyPr/>
          <a:lstStyle/>
          <a:p>
            <a:r>
              <a:rPr lang="da-DK"/>
              <a:t>Målgruppe</a:t>
            </a:r>
          </a:p>
        </p:txBody>
      </p:sp>
      <p:sp>
        <p:nvSpPr>
          <p:cNvPr id="3" name="Pladsholder til indhold 2">
            <a:extLst>
              <a:ext uri="{FF2B5EF4-FFF2-40B4-BE49-F238E27FC236}">
                <a16:creationId xmlns:a16="http://schemas.microsoft.com/office/drawing/2014/main" id="{A11992A0-344B-E2DA-73F2-80CB5F77F914}"/>
              </a:ext>
            </a:extLst>
          </p:cNvPr>
          <p:cNvSpPr>
            <a:spLocks noGrp="1"/>
          </p:cNvSpPr>
          <p:nvPr>
            <p:ph idx="1"/>
          </p:nvPr>
        </p:nvSpPr>
        <p:spPr/>
        <p:txBody>
          <a:bodyPr vert="horz" lIns="91440" tIns="45720" rIns="91440" bIns="45720" rtlCol="0" anchor="t">
            <a:normAutofit/>
          </a:bodyPr>
          <a:lstStyle/>
          <a:p>
            <a:r>
              <a:rPr lang="da-DK"/>
              <a:t>Praksisguiden henvender sig til efterskoler der har udfordringer med frafald af elever og har behov for at få belyst udfodringen fra et fællesskabsperspiktv og derigennem arbejde målrettet med at styrke fællesskabet og mindske frafaldet. </a:t>
            </a:r>
          </a:p>
          <a:p>
            <a:r>
              <a:rPr lang="da-DK"/>
              <a:t>Praksismodellen kan anvendes af ledere på efterskoler og medarbejder der arbejder med trivsel. </a:t>
            </a:r>
          </a:p>
          <a:p>
            <a:pPr marL="0" indent="0">
              <a:buNone/>
            </a:pPr>
            <a:endParaRPr lang="da-DK"/>
          </a:p>
        </p:txBody>
      </p:sp>
    </p:spTree>
    <p:extLst>
      <p:ext uri="{BB962C8B-B14F-4D97-AF65-F5344CB8AC3E}">
        <p14:creationId xmlns:p14="http://schemas.microsoft.com/office/powerpoint/2010/main" val="292349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EEA52-A13B-3B8A-B83B-F48FC57251A6}"/>
              </a:ext>
            </a:extLst>
          </p:cNvPr>
          <p:cNvSpPr>
            <a:spLocks noGrp="1"/>
          </p:cNvSpPr>
          <p:nvPr>
            <p:ph type="title"/>
          </p:nvPr>
        </p:nvSpPr>
        <p:spPr>
          <a:xfrm>
            <a:off x="838200" y="223611"/>
            <a:ext cx="10515600" cy="1325563"/>
          </a:xfrm>
        </p:spPr>
        <p:txBody>
          <a:bodyPr/>
          <a:lstStyle/>
          <a:p>
            <a:pPr algn="ctr"/>
            <a:r>
              <a:rPr lang="da-DK"/>
              <a:t>Trin-for-trin guide </a:t>
            </a:r>
          </a:p>
        </p:txBody>
      </p:sp>
      <p:pic>
        <p:nvPicPr>
          <p:cNvPr id="4" name="Pladsholder til indhold 3" descr="Et billede, der indeholder tekst, skærmbillede, diagram, Font/skrifttype&#10;&#10;AI-genereret indhold kan være ukorrekt.">
            <a:extLst>
              <a:ext uri="{FF2B5EF4-FFF2-40B4-BE49-F238E27FC236}">
                <a16:creationId xmlns:a16="http://schemas.microsoft.com/office/drawing/2014/main" id="{C489A581-9512-255B-64D4-5E0F0E7609E9}"/>
              </a:ext>
            </a:extLst>
          </p:cNvPr>
          <p:cNvPicPr>
            <a:picLocks noGrp="1" noChangeAspect="1"/>
          </p:cNvPicPr>
          <p:nvPr>
            <p:ph idx="1"/>
          </p:nvPr>
        </p:nvPicPr>
        <p:blipFill>
          <a:blip r:embed="rId2"/>
          <a:stretch>
            <a:fillRect/>
          </a:stretch>
        </p:blipFill>
        <p:spPr>
          <a:xfrm>
            <a:off x="2318658" y="1403237"/>
            <a:ext cx="7554685" cy="5032827"/>
          </a:xfrm>
          <a:prstGeom prst="rect">
            <a:avLst/>
          </a:prstGeom>
        </p:spPr>
      </p:pic>
    </p:spTree>
    <p:extLst>
      <p:ext uri="{BB962C8B-B14F-4D97-AF65-F5344CB8AC3E}">
        <p14:creationId xmlns:p14="http://schemas.microsoft.com/office/powerpoint/2010/main" val="3714380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DC8D60A-025B-F680-9A3B-4D0AF957CACE}"/>
              </a:ext>
            </a:extLst>
          </p:cNvPr>
          <p:cNvSpPr>
            <a:spLocks noGrp="1"/>
          </p:cNvSpPr>
          <p:nvPr>
            <p:ph type="title"/>
          </p:nvPr>
        </p:nvSpPr>
        <p:spPr>
          <a:xfrm>
            <a:off x="758952" y="785366"/>
            <a:ext cx="4199683" cy="2072853"/>
          </a:xfrm>
        </p:spPr>
        <p:txBody>
          <a:bodyPr anchor="t">
            <a:normAutofit/>
          </a:bodyPr>
          <a:lstStyle/>
          <a:p>
            <a:r>
              <a:rPr lang="da-DK" sz="4000"/>
              <a:t>Trin-for-trin vejledning</a:t>
            </a:r>
          </a:p>
        </p:txBody>
      </p:sp>
      <p:pic>
        <p:nvPicPr>
          <p:cNvPr id="6" name="Pladsholder til indhold 3" descr="Et billede, der indeholder tekst, skærmbillede, diagram, Font/skrifttype&#10;&#10;AI-genereret indhold kan være ukorrekt.">
            <a:extLst>
              <a:ext uri="{FF2B5EF4-FFF2-40B4-BE49-F238E27FC236}">
                <a16:creationId xmlns:a16="http://schemas.microsoft.com/office/drawing/2014/main" id="{27710ED3-13FE-5240-7C8D-3D826E11A9D6}"/>
              </a:ext>
            </a:extLst>
          </p:cNvPr>
          <p:cNvPicPr>
            <a:picLocks noChangeAspect="1"/>
          </p:cNvPicPr>
          <p:nvPr/>
        </p:nvPicPr>
        <p:blipFill>
          <a:blip r:embed="rId2"/>
          <a:stretch>
            <a:fillRect/>
          </a:stretch>
        </p:blipFill>
        <p:spPr>
          <a:xfrm>
            <a:off x="446471" y="2396099"/>
            <a:ext cx="4539116" cy="2996713"/>
          </a:xfrm>
          <a:prstGeom prst="rect">
            <a:avLst/>
          </a:prstGeom>
        </p:spPr>
      </p:pic>
      <p:sp>
        <p:nvSpPr>
          <p:cNvPr id="3" name="Pladsholder til indhold 2">
            <a:extLst>
              <a:ext uri="{FF2B5EF4-FFF2-40B4-BE49-F238E27FC236}">
                <a16:creationId xmlns:a16="http://schemas.microsoft.com/office/drawing/2014/main" id="{D59C2E49-003B-40B9-60F7-806C810A5AFD}"/>
              </a:ext>
            </a:extLst>
          </p:cNvPr>
          <p:cNvSpPr>
            <a:spLocks noGrp="1"/>
          </p:cNvSpPr>
          <p:nvPr>
            <p:ph idx="1"/>
          </p:nvPr>
        </p:nvSpPr>
        <p:spPr>
          <a:xfrm>
            <a:off x="6096000" y="785366"/>
            <a:ext cx="5257797" cy="5310632"/>
          </a:xfrm>
        </p:spPr>
        <p:txBody>
          <a:bodyPr vert="horz" lIns="91440" tIns="45720" rIns="91440" bIns="45720" rtlCol="0" anchor="ctr">
            <a:normAutofit/>
          </a:bodyPr>
          <a:lstStyle/>
          <a:p>
            <a:r>
              <a:rPr lang="da-DK" sz="1400">
                <a:ea typeface="+mn-lt"/>
                <a:cs typeface="+mn-lt"/>
              </a:rPr>
              <a:t>Trin 1:  Indsamling af elevdata</a:t>
            </a:r>
          </a:p>
          <a:p>
            <a:pPr lvl="1">
              <a:buFont typeface="Courier New" panose="020B0604020202020204" pitchFamily="34" charset="0"/>
              <a:buChar char="o"/>
            </a:pPr>
            <a:r>
              <a:rPr lang="da-DK" sz="1400">
                <a:ea typeface="+mn-lt"/>
                <a:cs typeface="+mn-lt"/>
              </a:rPr>
              <a:t>Spørgeskemaundersøgelse blandt elever om forventninger og erfaringer med efterskolefællesskabet.</a:t>
            </a:r>
            <a:endParaRPr lang="da-DK" sz="1400"/>
          </a:p>
          <a:p>
            <a:r>
              <a:rPr lang="da-DK" sz="1400">
                <a:ea typeface="+mn-lt"/>
                <a:cs typeface="+mn-lt"/>
              </a:rPr>
              <a:t>Trin 2:  Analyse af besvarelser</a:t>
            </a:r>
          </a:p>
          <a:p>
            <a:pPr lvl="1">
              <a:buFont typeface="Courier New" panose="020B0604020202020204" pitchFamily="34" charset="0"/>
              <a:buChar char="o"/>
            </a:pPr>
            <a:r>
              <a:rPr lang="da-DK" sz="1400">
                <a:ea typeface="+mn-lt"/>
                <a:cs typeface="+mn-lt"/>
              </a:rPr>
              <a:t>Kodning og identificering af mønstre i elevernes svar for at forstå deres oplevelser og forventninger til efterskolefællesskabet.</a:t>
            </a:r>
            <a:endParaRPr lang="da-DK" sz="1400"/>
          </a:p>
          <a:p>
            <a:r>
              <a:rPr lang="da-DK" sz="1400">
                <a:ea typeface="+mn-lt"/>
                <a:cs typeface="+mn-lt"/>
              </a:rPr>
              <a:t>Trin 3:  Anvendelse af gør/bør-modellen</a:t>
            </a:r>
          </a:p>
          <a:p>
            <a:pPr lvl="1">
              <a:buFont typeface="Courier New" panose="020B0604020202020204" pitchFamily="34" charset="0"/>
              <a:buChar char="o"/>
            </a:pPr>
            <a:r>
              <a:rPr lang="da-DK" sz="1400">
                <a:ea typeface="+mn-lt"/>
                <a:cs typeface="+mn-lt"/>
              </a:rPr>
              <a:t>De identificerede mønstre placeres i gør/bør-modellen for at tydeliggøre: hvad skolen gør og bør fortsætte med og hvad skolen bør ændre eller udvikle.</a:t>
            </a:r>
            <a:endParaRPr lang="da-DK" sz="1400"/>
          </a:p>
          <a:p>
            <a:r>
              <a:rPr lang="da-DK" sz="1400">
                <a:ea typeface="+mn-lt"/>
                <a:cs typeface="+mn-lt"/>
              </a:rPr>
              <a:t>Trin 4: Medarbejderinvolvering</a:t>
            </a:r>
          </a:p>
          <a:p>
            <a:pPr lvl="1">
              <a:buFont typeface="Courier New" panose="020B0604020202020204" pitchFamily="34" charset="0"/>
              <a:buChar char="o"/>
            </a:pPr>
            <a:r>
              <a:rPr lang="da-DK" sz="1400">
                <a:ea typeface="+mn-lt"/>
                <a:cs typeface="+mn-lt"/>
              </a:rPr>
              <a:t>Resultaterne drøftes med medarbejdere, så der skabes fælles forståelse af udfordringer og muligheder i fællesskabet.</a:t>
            </a:r>
            <a:endParaRPr lang="da-DK" sz="1400"/>
          </a:p>
          <a:p>
            <a:r>
              <a:rPr lang="da-DK" sz="1400">
                <a:ea typeface="+mn-lt"/>
                <a:cs typeface="+mn-lt"/>
              </a:rPr>
              <a:t>Trin 5: Fastlæggelse af indsatsområder</a:t>
            </a:r>
          </a:p>
          <a:p>
            <a:pPr lvl="1">
              <a:buFont typeface="Courier New" panose="020B0604020202020204" pitchFamily="34" charset="0"/>
              <a:buChar char="o"/>
            </a:pPr>
            <a:r>
              <a:rPr lang="da-DK" sz="1400">
                <a:ea typeface="+mn-lt"/>
                <a:cs typeface="+mn-lt"/>
              </a:rPr>
              <a:t>Skolen beslutter konkrete indsatsområder og udvikler handlinger, der kan styrke fællesskabet.</a:t>
            </a:r>
            <a:endParaRPr lang="da-DK" sz="1400"/>
          </a:p>
          <a:p>
            <a:r>
              <a:rPr lang="da-DK" sz="1400">
                <a:ea typeface="+mn-lt"/>
                <a:cs typeface="+mn-lt"/>
              </a:rPr>
              <a:t>Trin 6: Evaluering og justering</a:t>
            </a:r>
          </a:p>
          <a:p>
            <a:pPr lvl="1">
              <a:buFont typeface="Courier New" panose="020B0604020202020204" pitchFamily="34" charset="0"/>
              <a:buChar char="o"/>
            </a:pPr>
            <a:r>
              <a:rPr lang="da-DK" sz="1400">
                <a:ea typeface="+mn-lt"/>
                <a:cs typeface="+mn-lt"/>
              </a:rPr>
              <a:t>Indsatserne evalueres løbende, og skolen justerer praksis for fortsat at styrke fællesskabet og reducere frafald.</a:t>
            </a:r>
            <a:endParaRPr lang="da-DK" sz="1400"/>
          </a:p>
        </p:txBody>
      </p:sp>
    </p:spTree>
    <p:extLst>
      <p:ext uri="{BB962C8B-B14F-4D97-AF65-F5344CB8AC3E}">
        <p14:creationId xmlns:p14="http://schemas.microsoft.com/office/powerpoint/2010/main" val="172259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7C3212-6B6B-C8FA-0E83-B7AC2950B0A7}"/>
              </a:ext>
            </a:extLst>
          </p:cNvPr>
          <p:cNvSpPr>
            <a:spLocks noGrp="1"/>
          </p:cNvSpPr>
          <p:nvPr>
            <p:ph type="title"/>
          </p:nvPr>
        </p:nvSpPr>
        <p:spPr/>
        <p:txBody>
          <a:bodyPr/>
          <a:lstStyle/>
          <a:p>
            <a:r>
              <a:rPr lang="da-DK" sz="3200"/>
              <a:t>Trin 1 : Indsamling af elevdata</a:t>
            </a:r>
            <a:endParaRPr lang="da-DK"/>
          </a:p>
        </p:txBody>
      </p:sp>
      <p:sp>
        <p:nvSpPr>
          <p:cNvPr id="3" name="Pladsholder til indhold 2">
            <a:extLst>
              <a:ext uri="{FF2B5EF4-FFF2-40B4-BE49-F238E27FC236}">
                <a16:creationId xmlns:a16="http://schemas.microsoft.com/office/drawing/2014/main" id="{524C16A9-22A1-4AB5-DAD0-2F5D94BDE1D3}"/>
              </a:ext>
            </a:extLst>
          </p:cNvPr>
          <p:cNvSpPr>
            <a:spLocks noGrp="1"/>
          </p:cNvSpPr>
          <p:nvPr>
            <p:ph idx="1"/>
          </p:nvPr>
        </p:nvSpPr>
        <p:spPr>
          <a:xfrm>
            <a:off x="838200" y="1575254"/>
            <a:ext cx="10515600" cy="4906509"/>
          </a:xfrm>
        </p:spPr>
        <p:txBody>
          <a:bodyPr vert="horz" lIns="91440" tIns="45720" rIns="91440" bIns="45720" rtlCol="0" anchor="t">
            <a:noAutofit/>
          </a:bodyPr>
          <a:lstStyle/>
          <a:p>
            <a:pPr marL="0" indent="0">
              <a:buNone/>
            </a:pPr>
            <a:r>
              <a:rPr lang="da-DK" sz="1200"/>
              <a:t>Formål: Gennem et spørgeskema kan efterskolen få indblik i elevernes forventninger forud for skolestart samt deres reelle oplevelser af det fællesskab, de møder på skolen.</a:t>
            </a:r>
            <a:endParaRPr lang="da-DK" sz="1200" dirty="0"/>
          </a:p>
          <a:p>
            <a:pPr marL="0" indent="0">
              <a:buNone/>
            </a:pPr>
            <a:r>
              <a:rPr lang="da-DK" sz="1200"/>
              <a:t>Det gælder både de mindre fællesskaber, som eleverne indgår i gennem hverdagen, og de større forsamlinger, hvor en stor gruppe elever skal være fælles om noget.</a:t>
            </a:r>
            <a:endParaRPr lang="da-DK" sz="1200" dirty="0"/>
          </a:p>
          <a:p>
            <a:pPr marL="0" indent="0">
              <a:buNone/>
            </a:pPr>
            <a:r>
              <a:rPr lang="da-DK" sz="1200"/>
              <a:t>Formålet er desuden, at spørgsmålene kan afspejle Gør/Bør-modellen, som gennemgås på slide nr. 11</a:t>
            </a:r>
            <a:br>
              <a:rPr lang="da-DK" sz="1200" dirty="0"/>
            </a:br>
            <a:endParaRPr lang="en-US" sz="1200" dirty="0"/>
          </a:p>
          <a:p>
            <a:pPr marL="0" indent="0">
              <a:buNone/>
            </a:pPr>
            <a:r>
              <a:rPr lang="da-DK" sz="1200"/>
              <a:t>Spørgeskemaet skal indeholde spørgsmål, der kan belyse:</a:t>
            </a:r>
            <a:endParaRPr lang="en-US" sz="1200" dirty="0"/>
          </a:p>
          <a:p>
            <a:pPr>
              <a:buFont typeface="Arial,Sans-Serif" panose="020B0604020202020204" pitchFamily="34" charset="0"/>
            </a:pPr>
            <a:r>
              <a:rPr lang="da-DK" sz="1200"/>
              <a:t>Elevens forestilling om at indgå i et efterskolefællesskab</a:t>
            </a:r>
            <a:endParaRPr lang="da-DK" sz="1200" dirty="0"/>
          </a:p>
          <a:p>
            <a:pPr>
              <a:buFont typeface="Arial,Sans-Serif" panose="020B0604020202020204" pitchFamily="34" charset="0"/>
            </a:pPr>
            <a:r>
              <a:rPr lang="da-DK" sz="1200"/>
              <a:t>Situationer, hvor eleven oplever – eller ikke oplever – at være en del af fællesskabet på efterskolen</a:t>
            </a:r>
            <a:endParaRPr lang="da-DK" sz="1200" dirty="0"/>
          </a:p>
          <a:p>
            <a:pPr>
              <a:buFont typeface="Arial,Sans-Serif" panose="020B0604020202020204" pitchFamily="34" charset="0"/>
            </a:pPr>
            <a:r>
              <a:rPr lang="da-DK" sz="1200"/>
              <a:t>Elevens blik på elevernes ansvar for at styrke fællesskabet</a:t>
            </a:r>
            <a:endParaRPr lang="da-DK" sz="1200" dirty="0"/>
          </a:p>
          <a:p>
            <a:pPr>
              <a:buFont typeface="Arial,Sans-Serif" panose="020B0604020202020204" pitchFamily="34" charset="0"/>
            </a:pPr>
            <a:r>
              <a:rPr lang="da-DK" sz="1200"/>
              <a:t>Elevens blik på skolens ansvar for at styrke fællesskabet</a:t>
            </a:r>
            <a:endParaRPr lang="da-DK" sz="1200" dirty="0"/>
          </a:p>
          <a:p>
            <a:pPr marL="0" indent="0">
              <a:buNone/>
            </a:pPr>
            <a:endParaRPr lang="da-DK" sz="1200" dirty="0"/>
          </a:p>
          <a:p>
            <a:pPr marL="0" indent="0">
              <a:buNone/>
            </a:pPr>
            <a:r>
              <a:rPr lang="da-DK" sz="1200"/>
              <a:t>Kontekst for spørgsmålene:</a:t>
            </a:r>
            <a:endParaRPr lang="en-US" sz="1200" dirty="0"/>
          </a:p>
          <a:p>
            <a:r>
              <a:rPr lang="da-DK" sz="1200"/>
              <a:t>Spørgsmålene skal give eleverne mulighed for at forholde sig til konkrete hverdagssituationer og praksisser, så efterskolen kan sammenligne deres besvarelser ud fra en fælles kontekst.</a:t>
            </a:r>
            <a:endParaRPr lang="da-DK" sz="1200" dirty="0"/>
          </a:p>
          <a:p>
            <a:pPr marL="0" indent="0">
              <a:buNone/>
            </a:pPr>
            <a:r>
              <a:rPr lang="da-DK" sz="1200"/>
              <a:t>Eksempler på kontekster kan være:</a:t>
            </a:r>
            <a:endParaRPr lang="da-DK" sz="1200" dirty="0"/>
          </a:p>
          <a:p>
            <a:pPr>
              <a:buFont typeface="Arial,Sans-Serif" panose="020B0604020202020204" pitchFamily="34" charset="0"/>
            </a:pPr>
            <a:r>
              <a:rPr lang="da-DK" sz="1200"/>
              <a:t>Kontaktgruppe, morgensang, fritid, valgfag, linjefag, undervisning m.m.</a:t>
            </a:r>
            <a:endParaRPr lang="da-DK" sz="1200" dirty="0"/>
          </a:p>
          <a:p>
            <a:endParaRPr lang="en-US" sz="1200" dirty="0"/>
          </a:p>
          <a:p>
            <a:pPr marL="0" indent="0">
              <a:buNone/>
            </a:pPr>
            <a:r>
              <a:rPr lang="da-DK" sz="1200"/>
              <a:t> Se næste slide for inspiration til spørgeskemaspørgsmål anvendt på Odsherreds Efterskole (OE).</a:t>
            </a:r>
          </a:p>
        </p:txBody>
      </p:sp>
      <p:pic>
        <p:nvPicPr>
          <p:cNvPr id="5" name="Picture 3" descr="Et billede, der indeholder tekst, skærmbillede, diagram, Font/skrifttype&#10;&#10;AI-genereret indhold kan være ukorrekt.">
            <a:extLst>
              <a:ext uri="{FF2B5EF4-FFF2-40B4-BE49-F238E27FC236}">
                <a16:creationId xmlns:a16="http://schemas.microsoft.com/office/drawing/2014/main" id="{3F11AFF5-7B9B-8AF3-70F5-7D1C8084C79D}"/>
              </a:ext>
            </a:extLst>
          </p:cNvPr>
          <p:cNvPicPr>
            <a:picLocks noChangeAspect="1"/>
          </p:cNvPicPr>
          <p:nvPr/>
        </p:nvPicPr>
        <p:blipFill>
          <a:blip r:embed="rId2"/>
          <a:stretch>
            <a:fillRect/>
          </a:stretch>
        </p:blipFill>
        <p:spPr>
          <a:xfrm>
            <a:off x="8938785" y="360397"/>
            <a:ext cx="2149475" cy="1146175"/>
          </a:xfrm>
          <a:prstGeom prst="rect">
            <a:avLst/>
          </a:prstGeom>
        </p:spPr>
      </p:pic>
    </p:spTree>
    <p:extLst>
      <p:ext uri="{BB962C8B-B14F-4D97-AF65-F5344CB8AC3E}">
        <p14:creationId xmlns:p14="http://schemas.microsoft.com/office/powerpoint/2010/main" val="219779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769190BE-F9EE-3C59-28B4-78D7C86962A6}"/>
              </a:ext>
            </a:extLst>
          </p:cNvPr>
          <p:cNvPicPr>
            <a:picLocks noGrp="1" noChangeAspect="1"/>
          </p:cNvPicPr>
          <p:nvPr>
            <p:ph idx="1"/>
          </p:nvPr>
        </p:nvPicPr>
        <p:blipFill>
          <a:blip r:embed="rId2"/>
          <a:srcRect t="13792" b="1954"/>
          <a:stretch>
            <a:fillRect/>
          </a:stretch>
        </p:blipFill>
        <p:spPr>
          <a:xfrm>
            <a:off x="20" y="1282"/>
            <a:ext cx="12191980" cy="6856718"/>
          </a:xfrm>
          <a:prstGeom prst="rect">
            <a:avLst/>
          </a:prstGeom>
        </p:spPr>
      </p:pic>
    </p:spTree>
    <p:extLst>
      <p:ext uri="{BB962C8B-B14F-4D97-AF65-F5344CB8AC3E}">
        <p14:creationId xmlns:p14="http://schemas.microsoft.com/office/powerpoint/2010/main" val="335117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4339-B39D-279D-D2DD-5CF10B4AACA5}"/>
              </a:ext>
            </a:extLst>
          </p:cNvPr>
          <p:cNvSpPr>
            <a:spLocks noGrp="1"/>
          </p:cNvSpPr>
          <p:nvPr>
            <p:ph type="title"/>
          </p:nvPr>
        </p:nvSpPr>
        <p:spPr/>
        <p:txBody>
          <a:bodyPr/>
          <a:lstStyle/>
          <a:p>
            <a:r>
              <a:rPr lang="en-US"/>
              <a:t>Trin 2: </a:t>
            </a:r>
            <a:r>
              <a:rPr lang="en-US" err="1"/>
              <a:t>analyse</a:t>
            </a:r>
            <a:r>
              <a:rPr lang="en-US"/>
              <a:t> </a:t>
            </a:r>
            <a:r>
              <a:rPr lang="en-US" err="1"/>
              <a:t>af</a:t>
            </a:r>
            <a:r>
              <a:rPr lang="en-US"/>
              <a:t> </a:t>
            </a:r>
            <a:r>
              <a:rPr lang="en-US" err="1"/>
              <a:t>besvarelser</a:t>
            </a:r>
            <a:r>
              <a:rPr lang="en-US"/>
              <a:t>   </a:t>
            </a:r>
          </a:p>
        </p:txBody>
      </p:sp>
      <p:sp>
        <p:nvSpPr>
          <p:cNvPr id="3" name="Content Placeholder 2">
            <a:extLst>
              <a:ext uri="{FF2B5EF4-FFF2-40B4-BE49-F238E27FC236}">
                <a16:creationId xmlns:a16="http://schemas.microsoft.com/office/drawing/2014/main" id="{21CA9EB7-E5B8-8B71-EBE6-50995BA73EC6}"/>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dirty="0" err="1"/>
              <a:t>Formål</a:t>
            </a:r>
            <a:r>
              <a:rPr lang="en-US" dirty="0"/>
              <a:t>: </a:t>
            </a:r>
            <a:r>
              <a:rPr lang="en-US" dirty="0" err="1"/>
              <a:t>Formålet</a:t>
            </a:r>
            <a:r>
              <a:rPr lang="en-US" dirty="0">
                <a:ea typeface="+mn-lt"/>
                <a:cs typeface="+mn-lt"/>
              </a:rPr>
              <a:t> med </a:t>
            </a:r>
            <a:r>
              <a:rPr lang="en-US" dirty="0" err="1">
                <a:ea typeface="+mn-lt"/>
                <a:cs typeface="+mn-lt"/>
              </a:rPr>
              <a:t>analysen</a:t>
            </a:r>
            <a:r>
              <a:rPr lang="en-US" dirty="0">
                <a:ea typeface="+mn-lt"/>
                <a:cs typeface="+mn-lt"/>
              </a:rPr>
              <a:t> </a:t>
            </a:r>
            <a:r>
              <a:rPr lang="en-US" dirty="0" err="1">
                <a:ea typeface="+mn-lt"/>
                <a:cs typeface="+mn-lt"/>
              </a:rPr>
              <a:t>af</a:t>
            </a:r>
            <a:r>
              <a:rPr lang="en-US" dirty="0">
                <a:ea typeface="+mn-lt"/>
                <a:cs typeface="+mn-lt"/>
              </a:rPr>
              <a:t> </a:t>
            </a:r>
            <a:r>
              <a:rPr lang="en-US" dirty="0" err="1">
                <a:ea typeface="+mn-lt"/>
                <a:cs typeface="+mn-lt"/>
              </a:rPr>
              <a:t>elevernes</a:t>
            </a:r>
            <a:r>
              <a:rPr lang="en-US" dirty="0">
                <a:ea typeface="+mn-lt"/>
                <a:cs typeface="+mn-lt"/>
              </a:rPr>
              <a:t> </a:t>
            </a:r>
            <a:r>
              <a:rPr lang="en-US" dirty="0" err="1">
                <a:ea typeface="+mn-lt"/>
                <a:cs typeface="+mn-lt"/>
              </a:rPr>
              <a:t>besvarelser</a:t>
            </a:r>
            <a:r>
              <a:rPr lang="en-US" dirty="0">
                <a:ea typeface="+mn-lt"/>
                <a:cs typeface="+mn-lt"/>
              </a:rPr>
              <a:t> </a:t>
            </a:r>
            <a:r>
              <a:rPr lang="en-US" dirty="0" err="1">
                <a:ea typeface="+mn-lt"/>
                <a:cs typeface="+mn-lt"/>
              </a:rPr>
              <a:t>af</a:t>
            </a:r>
            <a:r>
              <a:rPr lang="en-US" dirty="0">
                <a:ea typeface="+mn-lt"/>
                <a:cs typeface="+mn-lt"/>
              </a:rPr>
              <a:t> </a:t>
            </a:r>
            <a:r>
              <a:rPr lang="en-US" dirty="0" err="1">
                <a:ea typeface="+mn-lt"/>
                <a:cs typeface="+mn-lt"/>
              </a:rPr>
              <a:t>spørgeskemaet</a:t>
            </a:r>
            <a:r>
              <a:rPr lang="en-US" dirty="0">
                <a:ea typeface="+mn-lt"/>
                <a:cs typeface="+mn-lt"/>
              </a:rPr>
              <a:t> er at </a:t>
            </a:r>
            <a:r>
              <a:rPr lang="en-US" dirty="0" err="1">
                <a:ea typeface="+mn-lt"/>
                <a:cs typeface="+mn-lt"/>
              </a:rPr>
              <a:t>danne</a:t>
            </a:r>
            <a:r>
              <a:rPr lang="en-US" dirty="0">
                <a:ea typeface="+mn-lt"/>
                <a:cs typeface="+mn-lt"/>
              </a:rPr>
              <a:t> et </a:t>
            </a:r>
            <a:r>
              <a:rPr lang="en-US" dirty="0" err="1">
                <a:ea typeface="+mn-lt"/>
                <a:cs typeface="+mn-lt"/>
              </a:rPr>
              <a:t>overblik</a:t>
            </a:r>
            <a:r>
              <a:rPr lang="en-US" dirty="0">
                <a:ea typeface="+mn-lt"/>
                <a:cs typeface="+mn-lt"/>
              </a:rPr>
              <a:t> over </a:t>
            </a:r>
            <a:r>
              <a:rPr lang="en-US" dirty="0" err="1">
                <a:ea typeface="+mn-lt"/>
                <a:cs typeface="+mn-lt"/>
              </a:rPr>
              <a:t>mønstre</a:t>
            </a:r>
            <a:r>
              <a:rPr lang="en-US" dirty="0">
                <a:ea typeface="+mn-lt"/>
                <a:cs typeface="+mn-lt"/>
              </a:rPr>
              <a:t>, der </a:t>
            </a:r>
            <a:r>
              <a:rPr lang="en-US" dirty="0" err="1">
                <a:ea typeface="+mn-lt"/>
                <a:cs typeface="+mn-lt"/>
              </a:rPr>
              <a:t>går</a:t>
            </a:r>
            <a:r>
              <a:rPr lang="en-US" dirty="0">
                <a:ea typeface="+mn-lt"/>
                <a:cs typeface="+mn-lt"/>
              </a:rPr>
              <a:t> </a:t>
            </a:r>
            <a:r>
              <a:rPr lang="en-US" dirty="0" err="1">
                <a:ea typeface="+mn-lt"/>
                <a:cs typeface="+mn-lt"/>
              </a:rPr>
              <a:t>igen</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elevernes</a:t>
            </a:r>
            <a:r>
              <a:rPr lang="en-US" dirty="0">
                <a:ea typeface="+mn-lt"/>
                <a:cs typeface="+mn-lt"/>
              </a:rPr>
              <a:t> </a:t>
            </a:r>
            <a:r>
              <a:rPr lang="en-US" dirty="0" err="1">
                <a:ea typeface="+mn-lt"/>
                <a:cs typeface="+mn-lt"/>
              </a:rPr>
              <a:t>forventninger</a:t>
            </a:r>
            <a:r>
              <a:rPr lang="en-US" dirty="0">
                <a:ea typeface="+mn-lt"/>
                <a:cs typeface="+mn-lt"/>
              </a:rPr>
              <a:t> </a:t>
            </a:r>
            <a:r>
              <a:rPr lang="en-US" dirty="0" err="1">
                <a:ea typeface="+mn-lt"/>
                <a:cs typeface="+mn-lt"/>
              </a:rPr>
              <a:t>og</a:t>
            </a:r>
            <a:r>
              <a:rPr lang="en-US" dirty="0">
                <a:ea typeface="+mn-lt"/>
                <a:cs typeface="+mn-lt"/>
              </a:rPr>
              <a:t> </a:t>
            </a:r>
            <a:r>
              <a:rPr lang="en-US" dirty="0" err="1">
                <a:ea typeface="+mn-lt"/>
                <a:cs typeface="+mn-lt"/>
              </a:rPr>
              <a:t>oplevelser</a:t>
            </a:r>
            <a:r>
              <a:rPr lang="en-US" dirty="0">
                <a:ea typeface="+mn-lt"/>
                <a:cs typeface="+mn-lt"/>
              </a:rPr>
              <a:t> </a:t>
            </a:r>
            <a:r>
              <a:rPr lang="en-US" dirty="0" err="1">
                <a:ea typeface="+mn-lt"/>
                <a:cs typeface="+mn-lt"/>
              </a:rPr>
              <a:t>af</a:t>
            </a:r>
            <a:r>
              <a:rPr lang="en-US" dirty="0">
                <a:ea typeface="+mn-lt"/>
                <a:cs typeface="+mn-lt"/>
              </a:rPr>
              <a:t> </a:t>
            </a:r>
            <a:r>
              <a:rPr lang="en-US" dirty="0" err="1">
                <a:ea typeface="+mn-lt"/>
                <a:cs typeface="+mn-lt"/>
              </a:rPr>
              <a:t>fællesskabet</a:t>
            </a:r>
            <a:r>
              <a:rPr lang="en-US" dirty="0">
                <a:ea typeface="+mn-lt"/>
                <a:cs typeface="+mn-lt"/>
              </a:rPr>
              <a:t> </a:t>
            </a:r>
            <a:r>
              <a:rPr lang="en-US" dirty="0" err="1">
                <a:ea typeface="+mn-lt"/>
                <a:cs typeface="+mn-lt"/>
              </a:rPr>
              <a:t>på</a:t>
            </a:r>
            <a:r>
              <a:rPr lang="en-US" dirty="0">
                <a:ea typeface="+mn-lt"/>
                <a:cs typeface="+mn-lt"/>
              </a:rPr>
              <a:t> </a:t>
            </a:r>
            <a:r>
              <a:rPr lang="en-US" dirty="0" err="1">
                <a:ea typeface="+mn-lt"/>
                <a:cs typeface="+mn-lt"/>
              </a:rPr>
              <a:t>efterskolen</a:t>
            </a:r>
            <a:r>
              <a:rPr lang="en-US" dirty="0">
                <a:ea typeface="+mn-lt"/>
                <a:cs typeface="+mn-lt"/>
              </a:rPr>
              <a:t>.</a:t>
            </a:r>
            <a:endParaRPr lang="en-US" dirty="0"/>
          </a:p>
          <a:p>
            <a:pPr marL="0" indent="0">
              <a:buNone/>
            </a:pPr>
            <a:r>
              <a:rPr lang="en-US" dirty="0">
                <a:ea typeface="+mn-lt"/>
                <a:cs typeface="+mn-lt"/>
              </a:rPr>
              <a:t>Disse </a:t>
            </a:r>
            <a:r>
              <a:rPr lang="en-US" dirty="0" err="1">
                <a:ea typeface="+mn-lt"/>
                <a:cs typeface="+mn-lt"/>
              </a:rPr>
              <a:t>mønstre</a:t>
            </a:r>
            <a:r>
              <a:rPr lang="en-US" dirty="0">
                <a:ea typeface="+mn-lt"/>
                <a:cs typeface="+mn-lt"/>
              </a:rPr>
              <a:t> </a:t>
            </a:r>
            <a:r>
              <a:rPr lang="en-US" dirty="0" err="1">
                <a:ea typeface="+mn-lt"/>
                <a:cs typeface="+mn-lt"/>
              </a:rPr>
              <a:t>skal</a:t>
            </a:r>
            <a:r>
              <a:rPr lang="en-US" dirty="0">
                <a:ea typeface="+mn-lt"/>
                <a:cs typeface="+mn-lt"/>
              </a:rPr>
              <a:t> </a:t>
            </a:r>
            <a:r>
              <a:rPr lang="en-US" dirty="0" err="1">
                <a:ea typeface="+mn-lt"/>
                <a:cs typeface="+mn-lt"/>
              </a:rPr>
              <a:t>efter</a:t>
            </a:r>
            <a:r>
              <a:rPr lang="en-US" dirty="0">
                <a:ea typeface="+mn-lt"/>
                <a:cs typeface="+mn-lt"/>
              </a:rPr>
              <a:t> </a:t>
            </a:r>
            <a:r>
              <a:rPr lang="en-US" dirty="0" err="1">
                <a:ea typeface="+mn-lt"/>
                <a:cs typeface="+mn-lt"/>
              </a:rPr>
              <a:t>kodning</a:t>
            </a:r>
            <a:r>
              <a:rPr lang="en-US" dirty="0">
                <a:ea typeface="+mn-lt"/>
                <a:cs typeface="+mn-lt"/>
              </a:rPr>
              <a:t> </a:t>
            </a:r>
            <a:r>
              <a:rPr lang="en-US" dirty="0" err="1">
                <a:ea typeface="+mn-lt"/>
                <a:cs typeface="+mn-lt"/>
              </a:rPr>
              <a:t>kategoriseres</a:t>
            </a:r>
            <a:r>
              <a:rPr lang="en-US" dirty="0">
                <a:ea typeface="+mn-lt"/>
                <a:cs typeface="+mn-lt"/>
              </a:rPr>
              <a:t> </a:t>
            </a:r>
            <a:r>
              <a:rPr lang="en-US" dirty="0" err="1">
                <a:ea typeface="+mn-lt"/>
                <a:cs typeface="+mn-lt"/>
              </a:rPr>
              <a:t>ud</a:t>
            </a:r>
            <a:r>
              <a:rPr lang="en-US" dirty="0">
                <a:ea typeface="+mn-lt"/>
                <a:cs typeface="+mn-lt"/>
              </a:rPr>
              <a:t> </a:t>
            </a:r>
            <a:r>
              <a:rPr lang="en-US" dirty="0" err="1">
                <a:ea typeface="+mn-lt"/>
                <a:cs typeface="+mn-lt"/>
              </a:rPr>
              <a:t>fra</a:t>
            </a:r>
            <a:r>
              <a:rPr lang="en-US" dirty="0">
                <a:ea typeface="+mn-lt"/>
                <a:cs typeface="+mn-lt"/>
              </a:rPr>
              <a:t> </a:t>
            </a:r>
            <a:r>
              <a:rPr lang="en-US" dirty="0" err="1">
                <a:ea typeface="+mn-lt"/>
                <a:cs typeface="+mn-lt"/>
              </a:rPr>
              <a:t>Gør</a:t>
            </a:r>
            <a:r>
              <a:rPr lang="en-US" dirty="0">
                <a:ea typeface="+mn-lt"/>
                <a:cs typeface="+mn-lt"/>
              </a:rPr>
              <a:t>/</a:t>
            </a:r>
            <a:r>
              <a:rPr lang="en-US" dirty="0" err="1">
                <a:ea typeface="+mn-lt"/>
                <a:cs typeface="+mn-lt"/>
              </a:rPr>
              <a:t>Bør-modellen</a:t>
            </a:r>
            <a:r>
              <a:rPr lang="en-US" dirty="0">
                <a:ea typeface="+mn-lt"/>
                <a:cs typeface="+mn-lt"/>
              </a:rPr>
              <a:t>, </a:t>
            </a:r>
            <a:r>
              <a:rPr lang="en-US" dirty="0" err="1">
                <a:ea typeface="+mn-lt"/>
                <a:cs typeface="+mn-lt"/>
              </a:rPr>
              <a:t>som</a:t>
            </a:r>
            <a:r>
              <a:rPr lang="en-US" dirty="0">
                <a:ea typeface="+mn-lt"/>
                <a:cs typeface="+mn-lt"/>
              </a:rPr>
              <a:t> </a:t>
            </a:r>
            <a:r>
              <a:rPr lang="en-US" dirty="0" err="1">
                <a:ea typeface="+mn-lt"/>
                <a:cs typeface="+mn-lt"/>
              </a:rPr>
              <a:t>vil</a:t>
            </a:r>
            <a:r>
              <a:rPr lang="en-US" dirty="0">
                <a:ea typeface="+mn-lt"/>
                <a:cs typeface="+mn-lt"/>
              </a:rPr>
              <a:t> </a:t>
            </a:r>
            <a:r>
              <a:rPr lang="en-US" dirty="0" err="1">
                <a:ea typeface="+mn-lt"/>
                <a:cs typeface="+mn-lt"/>
              </a:rPr>
              <a:t>danne</a:t>
            </a:r>
            <a:r>
              <a:rPr lang="en-US" dirty="0">
                <a:ea typeface="+mn-lt"/>
                <a:cs typeface="+mn-lt"/>
              </a:rPr>
              <a:t> </a:t>
            </a:r>
            <a:r>
              <a:rPr lang="en-US" dirty="0" err="1">
                <a:ea typeface="+mn-lt"/>
                <a:cs typeface="+mn-lt"/>
              </a:rPr>
              <a:t>grundlag</a:t>
            </a:r>
            <a:r>
              <a:rPr lang="en-US" dirty="0">
                <a:ea typeface="+mn-lt"/>
                <a:cs typeface="+mn-lt"/>
              </a:rPr>
              <a:t> for det </a:t>
            </a:r>
            <a:r>
              <a:rPr lang="en-US" dirty="0" err="1">
                <a:ea typeface="+mn-lt"/>
                <a:cs typeface="+mn-lt"/>
              </a:rPr>
              <a:t>videre</a:t>
            </a:r>
            <a:r>
              <a:rPr lang="en-US" dirty="0">
                <a:ea typeface="+mn-lt"/>
                <a:cs typeface="+mn-lt"/>
              </a:rPr>
              <a:t> </a:t>
            </a:r>
            <a:r>
              <a:rPr lang="en-US" dirty="0" err="1">
                <a:ea typeface="+mn-lt"/>
                <a:cs typeface="+mn-lt"/>
              </a:rPr>
              <a:t>arbejde</a:t>
            </a:r>
            <a:r>
              <a:rPr lang="en-US" dirty="0">
                <a:ea typeface="+mn-lt"/>
                <a:cs typeface="+mn-lt"/>
              </a:rPr>
              <a:t> med at </a:t>
            </a:r>
            <a:r>
              <a:rPr lang="en-US" dirty="0" err="1">
                <a:ea typeface="+mn-lt"/>
                <a:cs typeface="+mn-lt"/>
              </a:rPr>
              <a:t>styrke</a:t>
            </a:r>
            <a:r>
              <a:rPr lang="en-US" dirty="0">
                <a:ea typeface="+mn-lt"/>
                <a:cs typeface="+mn-lt"/>
              </a:rPr>
              <a:t> </a:t>
            </a:r>
            <a:r>
              <a:rPr lang="en-US" dirty="0" err="1">
                <a:ea typeface="+mn-lt"/>
                <a:cs typeface="+mn-lt"/>
              </a:rPr>
              <a:t>fællesskabet</a:t>
            </a:r>
            <a:r>
              <a:rPr lang="en-US" dirty="0">
                <a:ea typeface="+mn-lt"/>
                <a:cs typeface="+mn-lt"/>
              </a:rPr>
              <a:t> </a:t>
            </a:r>
            <a:r>
              <a:rPr lang="en-US" dirty="0" err="1">
                <a:ea typeface="+mn-lt"/>
                <a:cs typeface="+mn-lt"/>
              </a:rPr>
              <a:t>og</a:t>
            </a:r>
            <a:r>
              <a:rPr lang="en-US" dirty="0">
                <a:ea typeface="+mn-lt"/>
                <a:cs typeface="+mn-lt"/>
              </a:rPr>
              <a:t> </a:t>
            </a:r>
            <a:r>
              <a:rPr lang="en-US" dirty="0" err="1">
                <a:ea typeface="+mn-lt"/>
                <a:cs typeface="+mn-lt"/>
              </a:rPr>
              <a:t>mindske</a:t>
            </a:r>
            <a:r>
              <a:rPr lang="en-US" dirty="0">
                <a:ea typeface="+mn-lt"/>
                <a:cs typeface="+mn-lt"/>
              </a:rPr>
              <a:t> </a:t>
            </a:r>
            <a:r>
              <a:rPr lang="en-US" dirty="0" err="1">
                <a:ea typeface="+mn-lt"/>
                <a:cs typeface="+mn-lt"/>
              </a:rPr>
              <a:t>frafald</a:t>
            </a:r>
            <a:r>
              <a:rPr lang="en-US" dirty="0">
                <a:ea typeface="+mn-lt"/>
                <a:cs typeface="+mn-lt"/>
              </a:rPr>
              <a:t>.</a:t>
            </a:r>
            <a:endParaRPr lang="en-US" dirty="0"/>
          </a:p>
          <a:p>
            <a:pPr marL="0" indent="0">
              <a:buNone/>
            </a:pPr>
            <a:endParaRPr lang="en-US"/>
          </a:p>
          <a:p>
            <a:pPr marL="0" indent="0">
              <a:buNone/>
            </a:pPr>
            <a:r>
              <a:rPr lang="en-US" dirty="0">
                <a:ea typeface="+mn-lt"/>
                <a:cs typeface="+mn-lt"/>
              </a:rPr>
              <a:t>I </a:t>
            </a:r>
            <a:r>
              <a:rPr lang="en-US" dirty="0" err="1">
                <a:ea typeface="+mn-lt"/>
                <a:cs typeface="+mn-lt"/>
              </a:rPr>
              <a:t>analysen</a:t>
            </a:r>
            <a:r>
              <a:rPr lang="en-US" dirty="0">
                <a:ea typeface="+mn-lt"/>
                <a:cs typeface="+mn-lt"/>
              </a:rPr>
              <a:t> </a:t>
            </a:r>
            <a:r>
              <a:rPr lang="en-US" dirty="0" err="1">
                <a:ea typeface="+mn-lt"/>
                <a:cs typeface="+mn-lt"/>
              </a:rPr>
              <a:t>kan</a:t>
            </a:r>
            <a:r>
              <a:rPr lang="en-US" dirty="0">
                <a:ea typeface="+mn-lt"/>
                <a:cs typeface="+mn-lt"/>
              </a:rPr>
              <a:t> man </a:t>
            </a:r>
            <a:r>
              <a:rPr lang="en-US" dirty="0" err="1">
                <a:ea typeface="+mn-lt"/>
                <a:cs typeface="+mn-lt"/>
              </a:rPr>
              <a:t>blandt</a:t>
            </a:r>
            <a:r>
              <a:rPr lang="en-US" dirty="0">
                <a:ea typeface="+mn-lt"/>
                <a:cs typeface="+mn-lt"/>
              </a:rPr>
              <a:t> </a:t>
            </a:r>
            <a:r>
              <a:rPr lang="en-US" dirty="0" err="1">
                <a:ea typeface="+mn-lt"/>
                <a:cs typeface="+mn-lt"/>
              </a:rPr>
              <a:t>andet</a:t>
            </a:r>
            <a:r>
              <a:rPr lang="en-US" dirty="0">
                <a:ea typeface="+mn-lt"/>
                <a:cs typeface="+mn-lt"/>
              </a:rPr>
              <a:t> </a:t>
            </a:r>
            <a:r>
              <a:rPr lang="en-US" dirty="0" err="1">
                <a:ea typeface="+mn-lt"/>
                <a:cs typeface="+mn-lt"/>
              </a:rPr>
              <a:t>undersøge</a:t>
            </a:r>
            <a:r>
              <a:rPr lang="en-US" dirty="0">
                <a:ea typeface="+mn-lt"/>
                <a:cs typeface="+mn-lt"/>
              </a:rPr>
              <a:t>:</a:t>
            </a:r>
            <a:endParaRPr lang="en-US" dirty="0"/>
          </a:p>
          <a:p>
            <a:r>
              <a:rPr lang="en-US" dirty="0" err="1">
                <a:ea typeface="+mn-lt"/>
                <a:cs typeface="+mn-lt"/>
              </a:rPr>
              <a:t>Hvilke</a:t>
            </a:r>
            <a:r>
              <a:rPr lang="en-US" dirty="0">
                <a:ea typeface="+mn-lt"/>
                <a:cs typeface="+mn-lt"/>
              </a:rPr>
              <a:t> </a:t>
            </a:r>
            <a:r>
              <a:rPr lang="en-US" dirty="0" err="1">
                <a:ea typeface="+mn-lt"/>
                <a:cs typeface="+mn-lt"/>
              </a:rPr>
              <a:t>ordvalg</a:t>
            </a:r>
            <a:r>
              <a:rPr lang="en-US" dirty="0">
                <a:ea typeface="+mn-lt"/>
                <a:cs typeface="+mn-lt"/>
              </a:rPr>
              <a:t> </a:t>
            </a:r>
            <a:r>
              <a:rPr lang="en-US" dirty="0" err="1">
                <a:ea typeface="+mn-lt"/>
                <a:cs typeface="+mn-lt"/>
              </a:rPr>
              <a:t>går</a:t>
            </a:r>
            <a:r>
              <a:rPr lang="en-US" dirty="0">
                <a:ea typeface="+mn-lt"/>
                <a:cs typeface="+mn-lt"/>
              </a:rPr>
              <a:t> </a:t>
            </a:r>
            <a:r>
              <a:rPr lang="en-US" dirty="0" err="1">
                <a:ea typeface="+mn-lt"/>
                <a:cs typeface="+mn-lt"/>
              </a:rPr>
              <a:t>igen</a:t>
            </a:r>
            <a:r>
              <a:rPr lang="en-US" dirty="0">
                <a:ea typeface="+mn-lt"/>
                <a:cs typeface="+mn-lt"/>
              </a:rPr>
              <a:t> hos </a:t>
            </a:r>
            <a:r>
              <a:rPr lang="en-US" dirty="0" err="1">
                <a:ea typeface="+mn-lt"/>
                <a:cs typeface="+mn-lt"/>
              </a:rPr>
              <a:t>eleverne</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deres</a:t>
            </a:r>
            <a:r>
              <a:rPr lang="en-US" dirty="0">
                <a:ea typeface="+mn-lt"/>
                <a:cs typeface="+mn-lt"/>
              </a:rPr>
              <a:t> </a:t>
            </a:r>
            <a:r>
              <a:rPr lang="en-US" dirty="0" err="1">
                <a:ea typeface="+mn-lt"/>
                <a:cs typeface="+mn-lt"/>
              </a:rPr>
              <a:t>besvarelser</a:t>
            </a:r>
            <a:r>
              <a:rPr lang="en-US" dirty="0">
                <a:ea typeface="+mn-lt"/>
                <a:cs typeface="+mn-lt"/>
              </a:rPr>
              <a:t>, </a:t>
            </a:r>
            <a:r>
              <a:rPr lang="en-US" dirty="0" err="1">
                <a:ea typeface="+mn-lt"/>
                <a:cs typeface="+mn-lt"/>
              </a:rPr>
              <a:t>og</a:t>
            </a:r>
            <a:r>
              <a:rPr lang="en-US" dirty="0">
                <a:ea typeface="+mn-lt"/>
                <a:cs typeface="+mn-lt"/>
              </a:rPr>
              <a:t> </a:t>
            </a:r>
            <a:r>
              <a:rPr lang="en-US" dirty="0" err="1">
                <a:ea typeface="+mn-lt"/>
                <a:cs typeface="+mn-lt"/>
              </a:rPr>
              <a:t>hvad</a:t>
            </a:r>
            <a:r>
              <a:rPr lang="en-US" dirty="0">
                <a:ea typeface="+mn-lt"/>
                <a:cs typeface="+mn-lt"/>
              </a:rPr>
              <a:t> </a:t>
            </a:r>
            <a:r>
              <a:rPr lang="en-US" dirty="0" err="1">
                <a:ea typeface="+mn-lt"/>
                <a:cs typeface="+mn-lt"/>
              </a:rPr>
              <a:t>kan</a:t>
            </a:r>
            <a:r>
              <a:rPr lang="en-US" dirty="0">
                <a:ea typeface="+mn-lt"/>
                <a:cs typeface="+mn-lt"/>
              </a:rPr>
              <a:t> </a:t>
            </a:r>
            <a:r>
              <a:rPr lang="en-US" dirty="0" err="1">
                <a:ea typeface="+mn-lt"/>
                <a:cs typeface="+mn-lt"/>
              </a:rPr>
              <a:t>dette</a:t>
            </a:r>
            <a:r>
              <a:rPr lang="en-US" dirty="0">
                <a:ea typeface="+mn-lt"/>
                <a:cs typeface="+mn-lt"/>
              </a:rPr>
              <a:t> </a:t>
            </a:r>
            <a:r>
              <a:rPr lang="en-US" dirty="0" err="1">
                <a:ea typeface="+mn-lt"/>
                <a:cs typeface="+mn-lt"/>
              </a:rPr>
              <a:t>være</a:t>
            </a:r>
            <a:r>
              <a:rPr lang="en-US" dirty="0">
                <a:ea typeface="+mn-lt"/>
                <a:cs typeface="+mn-lt"/>
              </a:rPr>
              <a:t> et </a:t>
            </a:r>
            <a:r>
              <a:rPr lang="en-US" dirty="0" err="1">
                <a:ea typeface="+mn-lt"/>
                <a:cs typeface="+mn-lt"/>
              </a:rPr>
              <a:t>udtryk</a:t>
            </a:r>
            <a:r>
              <a:rPr lang="en-US" dirty="0">
                <a:ea typeface="+mn-lt"/>
                <a:cs typeface="+mn-lt"/>
              </a:rPr>
              <a:t> for?</a:t>
            </a:r>
            <a:endParaRPr lang="en-US" dirty="0"/>
          </a:p>
          <a:p>
            <a:r>
              <a:rPr lang="en-US" dirty="0">
                <a:ea typeface="+mn-lt"/>
                <a:cs typeface="+mn-lt"/>
              </a:rPr>
              <a:t>Er der </a:t>
            </a:r>
            <a:r>
              <a:rPr lang="en-US" dirty="0" err="1">
                <a:ea typeface="+mn-lt"/>
                <a:cs typeface="+mn-lt"/>
              </a:rPr>
              <a:t>særlige</a:t>
            </a:r>
            <a:r>
              <a:rPr lang="en-US" dirty="0">
                <a:ea typeface="+mn-lt"/>
                <a:cs typeface="+mn-lt"/>
              </a:rPr>
              <a:t> </a:t>
            </a:r>
            <a:r>
              <a:rPr lang="en-US" dirty="0" err="1">
                <a:ea typeface="+mn-lt"/>
                <a:cs typeface="+mn-lt"/>
              </a:rPr>
              <a:t>situationer</a:t>
            </a:r>
            <a:r>
              <a:rPr lang="en-US" dirty="0">
                <a:ea typeface="+mn-lt"/>
                <a:cs typeface="+mn-lt"/>
              </a:rPr>
              <a:t> </a:t>
            </a:r>
            <a:r>
              <a:rPr lang="en-US" dirty="0" err="1">
                <a:ea typeface="+mn-lt"/>
                <a:cs typeface="+mn-lt"/>
              </a:rPr>
              <a:t>eller</a:t>
            </a:r>
            <a:r>
              <a:rPr lang="en-US" dirty="0">
                <a:ea typeface="+mn-lt"/>
                <a:cs typeface="+mn-lt"/>
              </a:rPr>
              <a:t> </a:t>
            </a:r>
            <a:r>
              <a:rPr lang="en-US" dirty="0" err="1">
                <a:ea typeface="+mn-lt"/>
                <a:cs typeface="+mn-lt"/>
              </a:rPr>
              <a:t>kontekster</a:t>
            </a:r>
            <a:r>
              <a:rPr lang="en-US" dirty="0">
                <a:ea typeface="+mn-lt"/>
                <a:cs typeface="+mn-lt"/>
              </a:rPr>
              <a:t>, </a:t>
            </a:r>
            <a:r>
              <a:rPr lang="en-US" dirty="0" err="1">
                <a:ea typeface="+mn-lt"/>
                <a:cs typeface="+mn-lt"/>
              </a:rPr>
              <a:t>eleverne</a:t>
            </a:r>
            <a:r>
              <a:rPr lang="en-US" dirty="0">
                <a:ea typeface="+mn-lt"/>
                <a:cs typeface="+mn-lt"/>
              </a:rPr>
              <a:t> </a:t>
            </a:r>
            <a:r>
              <a:rPr lang="en-US" dirty="0" err="1">
                <a:ea typeface="+mn-lt"/>
                <a:cs typeface="+mn-lt"/>
              </a:rPr>
              <a:t>refererer</a:t>
            </a:r>
            <a:r>
              <a:rPr lang="en-US" dirty="0">
                <a:ea typeface="+mn-lt"/>
                <a:cs typeface="+mn-lt"/>
              </a:rPr>
              <a:t> </a:t>
            </a:r>
            <a:r>
              <a:rPr lang="en-US" dirty="0" err="1">
                <a:ea typeface="+mn-lt"/>
                <a:cs typeface="+mn-lt"/>
              </a:rPr>
              <a:t>til</a:t>
            </a:r>
            <a:r>
              <a:rPr lang="en-US" dirty="0">
                <a:ea typeface="+mn-lt"/>
                <a:cs typeface="+mn-lt"/>
              </a:rPr>
              <a:t>, </a:t>
            </a:r>
            <a:r>
              <a:rPr lang="en-US" dirty="0" err="1">
                <a:ea typeface="+mn-lt"/>
                <a:cs typeface="+mn-lt"/>
              </a:rPr>
              <a:t>som</a:t>
            </a:r>
            <a:r>
              <a:rPr lang="en-US" dirty="0">
                <a:ea typeface="+mn-lt"/>
                <a:cs typeface="+mn-lt"/>
              </a:rPr>
              <a:t> </a:t>
            </a:r>
            <a:r>
              <a:rPr lang="en-US" dirty="0" err="1">
                <a:ea typeface="+mn-lt"/>
                <a:cs typeface="+mn-lt"/>
              </a:rPr>
              <a:t>kan</a:t>
            </a:r>
            <a:r>
              <a:rPr lang="en-US" dirty="0">
                <a:ea typeface="+mn-lt"/>
                <a:cs typeface="+mn-lt"/>
              </a:rPr>
              <a:t> vise et </a:t>
            </a:r>
            <a:r>
              <a:rPr lang="en-US" dirty="0" err="1">
                <a:ea typeface="+mn-lt"/>
                <a:cs typeface="+mn-lt"/>
              </a:rPr>
              <a:t>mønster</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praksisser</a:t>
            </a:r>
            <a:r>
              <a:rPr lang="en-US" dirty="0">
                <a:ea typeface="+mn-lt"/>
                <a:cs typeface="+mn-lt"/>
              </a:rPr>
              <a:t>, </a:t>
            </a:r>
            <a:r>
              <a:rPr lang="en-US" dirty="0" err="1">
                <a:ea typeface="+mn-lt"/>
                <a:cs typeface="+mn-lt"/>
              </a:rPr>
              <a:t>som</a:t>
            </a:r>
            <a:r>
              <a:rPr lang="en-US" dirty="0">
                <a:ea typeface="+mn-lt"/>
                <a:cs typeface="+mn-lt"/>
              </a:rPr>
              <a:t> I </a:t>
            </a:r>
            <a:r>
              <a:rPr lang="en-US" dirty="0" err="1">
                <a:ea typeface="+mn-lt"/>
                <a:cs typeface="+mn-lt"/>
              </a:rPr>
              <a:t>som</a:t>
            </a:r>
            <a:r>
              <a:rPr lang="en-US" dirty="0">
                <a:ea typeface="+mn-lt"/>
                <a:cs typeface="+mn-lt"/>
              </a:rPr>
              <a:t> </a:t>
            </a:r>
            <a:r>
              <a:rPr lang="en-US" dirty="0" err="1">
                <a:ea typeface="+mn-lt"/>
                <a:cs typeface="+mn-lt"/>
              </a:rPr>
              <a:t>skole</a:t>
            </a:r>
            <a:r>
              <a:rPr lang="en-US" dirty="0">
                <a:ea typeface="+mn-lt"/>
                <a:cs typeface="+mn-lt"/>
              </a:rPr>
              <a:t> </a:t>
            </a:r>
            <a:r>
              <a:rPr lang="en-US" dirty="0" err="1">
                <a:ea typeface="+mn-lt"/>
                <a:cs typeface="+mn-lt"/>
              </a:rPr>
              <a:t>bør</a:t>
            </a:r>
            <a:r>
              <a:rPr lang="en-US" dirty="0">
                <a:ea typeface="+mn-lt"/>
                <a:cs typeface="+mn-lt"/>
              </a:rPr>
              <a:t> </a:t>
            </a:r>
            <a:r>
              <a:rPr lang="en-US" dirty="0" err="1">
                <a:ea typeface="+mn-lt"/>
                <a:cs typeface="+mn-lt"/>
              </a:rPr>
              <a:t>være</a:t>
            </a:r>
            <a:r>
              <a:rPr lang="en-US" dirty="0">
                <a:ea typeface="+mn-lt"/>
                <a:cs typeface="+mn-lt"/>
              </a:rPr>
              <a:t> </a:t>
            </a:r>
            <a:r>
              <a:rPr lang="en-US" dirty="0" err="1">
                <a:ea typeface="+mn-lt"/>
                <a:cs typeface="+mn-lt"/>
              </a:rPr>
              <a:t>opmærksomme</a:t>
            </a:r>
            <a:r>
              <a:rPr lang="en-US" dirty="0">
                <a:ea typeface="+mn-lt"/>
                <a:cs typeface="+mn-lt"/>
              </a:rPr>
              <a:t> </a:t>
            </a:r>
            <a:r>
              <a:rPr lang="en-US" dirty="0" err="1">
                <a:ea typeface="+mn-lt"/>
                <a:cs typeface="+mn-lt"/>
              </a:rPr>
              <a:t>på</a:t>
            </a:r>
            <a:r>
              <a:rPr lang="en-US" dirty="0">
                <a:ea typeface="+mn-lt"/>
                <a:cs typeface="+mn-lt"/>
              </a:rPr>
              <a:t>?</a:t>
            </a:r>
            <a:endParaRPr lang="en-US" dirty="0"/>
          </a:p>
          <a:p>
            <a:r>
              <a:rPr lang="en-US" dirty="0">
                <a:ea typeface="+mn-lt"/>
                <a:cs typeface="+mn-lt"/>
              </a:rPr>
              <a:t>Er der </a:t>
            </a:r>
            <a:r>
              <a:rPr lang="en-US" dirty="0" err="1">
                <a:ea typeface="+mn-lt"/>
                <a:cs typeface="+mn-lt"/>
              </a:rPr>
              <a:t>særlige</a:t>
            </a:r>
            <a:r>
              <a:rPr lang="en-US" dirty="0">
                <a:ea typeface="+mn-lt"/>
                <a:cs typeface="+mn-lt"/>
              </a:rPr>
              <a:t> </a:t>
            </a:r>
            <a:r>
              <a:rPr lang="en-US" dirty="0" err="1">
                <a:ea typeface="+mn-lt"/>
                <a:cs typeface="+mn-lt"/>
              </a:rPr>
              <a:t>tiltag</a:t>
            </a:r>
            <a:r>
              <a:rPr lang="en-US" dirty="0">
                <a:ea typeface="+mn-lt"/>
                <a:cs typeface="+mn-lt"/>
              </a:rPr>
              <a:t>, </a:t>
            </a:r>
            <a:r>
              <a:rPr lang="en-US" dirty="0" err="1">
                <a:ea typeface="+mn-lt"/>
                <a:cs typeface="+mn-lt"/>
              </a:rPr>
              <a:t>som</a:t>
            </a:r>
            <a:r>
              <a:rPr lang="en-US" dirty="0">
                <a:ea typeface="+mn-lt"/>
                <a:cs typeface="+mn-lt"/>
              </a:rPr>
              <a:t> </a:t>
            </a:r>
            <a:r>
              <a:rPr lang="en-US" dirty="0" err="1">
                <a:ea typeface="+mn-lt"/>
                <a:cs typeface="+mn-lt"/>
              </a:rPr>
              <a:t>eleverne</a:t>
            </a:r>
            <a:r>
              <a:rPr lang="en-US" dirty="0">
                <a:ea typeface="+mn-lt"/>
                <a:cs typeface="+mn-lt"/>
              </a:rPr>
              <a:t> </a:t>
            </a:r>
            <a:r>
              <a:rPr lang="en-US" dirty="0" err="1">
                <a:ea typeface="+mn-lt"/>
                <a:cs typeface="+mn-lt"/>
              </a:rPr>
              <a:t>efterspørger</a:t>
            </a:r>
            <a:r>
              <a:rPr lang="en-US" dirty="0">
                <a:ea typeface="+mn-lt"/>
                <a:cs typeface="+mn-lt"/>
              </a:rPr>
              <a:t> </a:t>
            </a:r>
            <a:r>
              <a:rPr lang="en-US" dirty="0" err="1">
                <a:ea typeface="+mn-lt"/>
                <a:cs typeface="+mn-lt"/>
              </a:rPr>
              <a:t>på</a:t>
            </a:r>
            <a:r>
              <a:rPr lang="en-US" dirty="0">
                <a:ea typeface="+mn-lt"/>
                <a:cs typeface="+mn-lt"/>
              </a:rPr>
              <a:t> </a:t>
            </a:r>
            <a:r>
              <a:rPr lang="en-US" dirty="0" err="1">
                <a:ea typeface="+mn-lt"/>
                <a:cs typeface="+mn-lt"/>
              </a:rPr>
              <a:t>tværs</a:t>
            </a:r>
            <a:r>
              <a:rPr lang="en-US" dirty="0">
                <a:ea typeface="+mn-lt"/>
                <a:cs typeface="+mn-lt"/>
              </a:rPr>
              <a:t> </a:t>
            </a:r>
            <a:r>
              <a:rPr lang="en-US" dirty="0" err="1">
                <a:ea typeface="+mn-lt"/>
                <a:cs typeface="+mn-lt"/>
              </a:rPr>
              <a:t>af</a:t>
            </a:r>
            <a:r>
              <a:rPr lang="en-US" dirty="0">
                <a:ea typeface="+mn-lt"/>
                <a:cs typeface="+mn-lt"/>
              </a:rPr>
              <a:t> </a:t>
            </a:r>
            <a:r>
              <a:rPr lang="en-US" dirty="0" err="1">
                <a:ea typeface="+mn-lt"/>
                <a:cs typeface="+mn-lt"/>
              </a:rPr>
              <a:t>besvarelserne</a:t>
            </a:r>
            <a:r>
              <a:rPr lang="en-US" dirty="0">
                <a:ea typeface="+mn-lt"/>
                <a:cs typeface="+mn-lt"/>
              </a:rPr>
              <a:t>?</a:t>
            </a:r>
            <a:endParaRPr lang="en-US" dirty="0"/>
          </a:p>
          <a:p>
            <a:r>
              <a:rPr lang="en-US" dirty="0">
                <a:ea typeface="+mn-lt"/>
                <a:cs typeface="+mn-lt"/>
              </a:rPr>
              <a:t>Er der </a:t>
            </a:r>
            <a:r>
              <a:rPr lang="en-US" dirty="0" err="1">
                <a:ea typeface="+mn-lt"/>
                <a:cs typeface="+mn-lt"/>
              </a:rPr>
              <a:t>bestemte</a:t>
            </a:r>
            <a:r>
              <a:rPr lang="en-US" dirty="0">
                <a:ea typeface="+mn-lt"/>
                <a:cs typeface="+mn-lt"/>
              </a:rPr>
              <a:t> </a:t>
            </a:r>
            <a:r>
              <a:rPr lang="en-US" dirty="0" err="1">
                <a:ea typeface="+mn-lt"/>
                <a:cs typeface="+mn-lt"/>
              </a:rPr>
              <a:t>situationer</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løbet</a:t>
            </a:r>
            <a:r>
              <a:rPr lang="en-US" dirty="0">
                <a:ea typeface="+mn-lt"/>
                <a:cs typeface="+mn-lt"/>
              </a:rPr>
              <a:t> </a:t>
            </a:r>
            <a:r>
              <a:rPr lang="en-US" dirty="0" err="1">
                <a:ea typeface="+mn-lt"/>
                <a:cs typeface="+mn-lt"/>
              </a:rPr>
              <a:t>af</a:t>
            </a:r>
            <a:r>
              <a:rPr lang="en-US" dirty="0">
                <a:ea typeface="+mn-lt"/>
                <a:cs typeface="+mn-lt"/>
              </a:rPr>
              <a:t> </a:t>
            </a:r>
            <a:r>
              <a:rPr lang="en-US" dirty="0" err="1">
                <a:ea typeface="+mn-lt"/>
                <a:cs typeface="+mn-lt"/>
              </a:rPr>
              <a:t>dagen</a:t>
            </a:r>
            <a:r>
              <a:rPr lang="en-US" dirty="0">
                <a:ea typeface="+mn-lt"/>
                <a:cs typeface="+mn-lt"/>
              </a:rPr>
              <a:t>, </a:t>
            </a:r>
            <a:r>
              <a:rPr lang="en-US" dirty="0" err="1">
                <a:ea typeface="+mn-lt"/>
                <a:cs typeface="+mn-lt"/>
              </a:rPr>
              <a:t>hvor</a:t>
            </a:r>
            <a:r>
              <a:rPr lang="en-US" dirty="0">
                <a:ea typeface="+mn-lt"/>
                <a:cs typeface="+mn-lt"/>
              </a:rPr>
              <a:t> </a:t>
            </a:r>
            <a:r>
              <a:rPr lang="en-US" dirty="0" err="1">
                <a:ea typeface="+mn-lt"/>
                <a:cs typeface="+mn-lt"/>
              </a:rPr>
              <a:t>eleverne</a:t>
            </a:r>
            <a:r>
              <a:rPr lang="en-US" dirty="0">
                <a:ea typeface="+mn-lt"/>
                <a:cs typeface="+mn-lt"/>
              </a:rPr>
              <a:t> giver </a:t>
            </a:r>
            <a:r>
              <a:rPr lang="en-US" dirty="0" err="1">
                <a:ea typeface="+mn-lt"/>
                <a:cs typeface="+mn-lt"/>
              </a:rPr>
              <a:t>udtryk</a:t>
            </a:r>
            <a:r>
              <a:rPr lang="en-US" dirty="0">
                <a:ea typeface="+mn-lt"/>
                <a:cs typeface="+mn-lt"/>
              </a:rPr>
              <a:t> for </a:t>
            </a:r>
            <a:r>
              <a:rPr lang="en-US" dirty="0" err="1">
                <a:ea typeface="+mn-lt"/>
                <a:cs typeface="+mn-lt"/>
              </a:rPr>
              <a:t>utryghed</a:t>
            </a:r>
            <a:r>
              <a:rPr lang="en-US" dirty="0">
                <a:ea typeface="+mn-lt"/>
                <a:cs typeface="+mn-lt"/>
              </a:rPr>
              <a:t>?</a:t>
            </a:r>
            <a:endParaRPr lang="en-US" dirty="0"/>
          </a:p>
          <a:p>
            <a:pPr marL="0" indent="0">
              <a:buNone/>
            </a:pPr>
            <a:br>
              <a:rPr lang="en-US" dirty="0"/>
            </a:br>
            <a:endParaRPr lang="en-US"/>
          </a:p>
          <a:p>
            <a:pPr marL="0" indent="0">
              <a:buNone/>
            </a:pPr>
            <a:r>
              <a:rPr lang="en-US" dirty="0">
                <a:ea typeface="+mn-lt"/>
                <a:cs typeface="+mn-lt"/>
              </a:rPr>
              <a:t>Se </a:t>
            </a:r>
            <a:r>
              <a:rPr lang="en-US" dirty="0" err="1">
                <a:ea typeface="+mn-lt"/>
                <a:cs typeface="+mn-lt"/>
              </a:rPr>
              <a:t>næste</a:t>
            </a:r>
            <a:r>
              <a:rPr lang="en-US" dirty="0">
                <a:ea typeface="+mn-lt"/>
                <a:cs typeface="+mn-lt"/>
              </a:rPr>
              <a:t> slide for inspiration </a:t>
            </a:r>
            <a:r>
              <a:rPr lang="en-US" dirty="0" err="1">
                <a:ea typeface="+mn-lt"/>
                <a:cs typeface="+mn-lt"/>
              </a:rPr>
              <a:t>til</a:t>
            </a:r>
            <a:r>
              <a:rPr lang="en-US" dirty="0">
                <a:ea typeface="+mn-lt"/>
                <a:cs typeface="+mn-lt"/>
              </a:rPr>
              <a:t> </a:t>
            </a:r>
            <a:r>
              <a:rPr lang="en-US" dirty="0" err="1">
                <a:ea typeface="+mn-lt"/>
                <a:cs typeface="+mn-lt"/>
              </a:rPr>
              <a:t>analyse</a:t>
            </a:r>
            <a:r>
              <a:rPr lang="en-US" dirty="0">
                <a:ea typeface="+mn-lt"/>
                <a:cs typeface="+mn-lt"/>
              </a:rPr>
              <a:t> </a:t>
            </a:r>
            <a:r>
              <a:rPr lang="en-US" dirty="0" err="1">
                <a:ea typeface="+mn-lt"/>
                <a:cs typeface="+mn-lt"/>
              </a:rPr>
              <a:t>af</a:t>
            </a:r>
            <a:r>
              <a:rPr lang="en-US" dirty="0">
                <a:ea typeface="+mn-lt"/>
                <a:cs typeface="+mn-lt"/>
              </a:rPr>
              <a:t> </a:t>
            </a:r>
            <a:r>
              <a:rPr lang="en-US" dirty="0" err="1">
                <a:ea typeface="+mn-lt"/>
                <a:cs typeface="+mn-lt"/>
              </a:rPr>
              <a:t>besvarelser</a:t>
            </a:r>
            <a:r>
              <a:rPr lang="en-US" dirty="0">
                <a:ea typeface="+mn-lt"/>
                <a:cs typeface="+mn-lt"/>
              </a:rPr>
              <a:t> </a:t>
            </a:r>
            <a:r>
              <a:rPr lang="en-US" dirty="0" err="1">
                <a:ea typeface="+mn-lt"/>
                <a:cs typeface="+mn-lt"/>
              </a:rPr>
              <a:t>fra</a:t>
            </a:r>
            <a:r>
              <a:rPr lang="en-US" dirty="0">
                <a:ea typeface="+mn-lt"/>
                <a:cs typeface="+mn-lt"/>
              </a:rPr>
              <a:t> </a:t>
            </a:r>
            <a:r>
              <a:rPr lang="en-US" dirty="0" err="1">
                <a:ea typeface="+mn-lt"/>
                <a:cs typeface="+mn-lt"/>
              </a:rPr>
              <a:t>Odsherreds</a:t>
            </a:r>
            <a:r>
              <a:rPr lang="en-US" dirty="0">
                <a:ea typeface="+mn-lt"/>
                <a:cs typeface="+mn-lt"/>
              </a:rPr>
              <a:t> </a:t>
            </a:r>
            <a:r>
              <a:rPr lang="en-US" dirty="0" err="1">
                <a:ea typeface="+mn-lt"/>
                <a:cs typeface="+mn-lt"/>
              </a:rPr>
              <a:t>Efterskole</a:t>
            </a:r>
            <a:r>
              <a:rPr lang="en-US" dirty="0">
                <a:ea typeface="+mn-lt"/>
                <a:cs typeface="+mn-lt"/>
              </a:rPr>
              <a:t>.</a:t>
            </a:r>
            <a:endParaRPr lang="en-US" dirty="0"/>
          </a:p>
          <a:p>
            <a:endParaRPr lang="en-US"/>
          </a:p>
        </p:txBody>
      </p:sp>
      <p:pic>
        <p:nvPicPr>
          <p:cNvPr id="7" name="Picture 6">
            <a:extLst>
              <a:ext uri="{FF2B5EF4-FFF2-40B4-BE49-F238E27FC236}">
                <a16:creationId xmlns:a16="http://schemas.microsoft.com/office/drawing/2014/main" id="{1A44862C-178A-B2CC-6B0D-03A872066C5D}"/>
              </a:ext>
            </a:extLst>
          </p:cNvPr>
          <p:cNvPicPr>
            <a:picLocks noChangeAspect="1"/>
          </p:cNvPicPr>
          <p:nvPr/>
        </p:nvPicPr>
        <p:blipFill>
          <a:blip r:embed="rId2"/>
          <a:stretch>
            <a:fillRect/>
          </a:stretch>
        </p:blipFill>
        <p:spPr>
          <a:xfrm>
            <a:off x="9001125" y="364249"/>
            <a:ext cx="2033095" cy="1150226"/>
          </a:xfrm>
          <a:prstGeom prst="rect">
            <a:avLst/>
          </a:prstGeom>
        </p:spPr>
      </p:pic>
    </p:spTree>
    <p:extLst>
      <p:ext uri="{BB962C8B-B14F-4D97-AF65-F5344CB8AC3E}">
        <p14:creationId xmlns:p14="http://schemas.microsoft.com/office/powerpoint/2010/main" val="3490087007"/>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ont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6A9902C22FA5469BF82D23B4B01DB3" ma:contentTypeVersion="19" ma:contentTypeDescription="Create a new document." ma:contentTypeScope="" ma:versionID="9b8442bde9e254684be2c001516c8dbe">
  <xsd:schema xmlns:xsd="http://www.w3.org/2001/XMLSchema" xmlns:xs="http://www.w3.org/2001/XMLSchema" xmlns:p="http://schemas.microsoft.com/office/2006/metadata/properties" xmlns:ns2="c334fbeb-fabb-444c-bd52-f6654cbb84e1" xmlns:ns3="30202bed-2e4c-48cc-9152-166190abeb25" targetNamespace="http://schemas.microsoft.com/office/2006/metadata/properties" ma:root="true" ma:fieldsID="3eb053e40352c9fdf736d82254760181" ns2:_="" ns3:_="">
    <xsd:import namespace="c334fbeb-fabb-444c-bd52-f6654cbb84e1"/>
    <xsd:import namespace="30202bed-2e4c-48cc-9152-166190abeb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34fbeb-fabb-444c-bd52-f6654cbb8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0bba211-9243-4373-abd1-ab7ec96577f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202bed-2e4c-48cc-9152-166190abeb2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d4fbd57-9629-46cd-96d9-0969c9bd2613}" ma:internalName="TaxCatchAll" ma:showField="CatchAllData" ma:web="30202bed-2e4c-48cc-9152-166190abeb2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0202bed-2e4c-48cc-9152-166190abeb25" xsi:nil="true"/>
    <lcf76f155ced4ddcb4097134ff3c332f xmlns="c334fbeb-fabb-444c-bd52-f6654cbb84e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EADB8B-2D0D-4A0C-BA6C-DC505ED4F058}">
  <ds:schemaRefs>
    <ds:schemaRef ds:uri="http://schemas.microsoft.com/sharepoint/v3/contenttype/forms"/>
  </ds:schemaRefs>
</ds:datastoreItem>
</file>

<file path=customXml/itemProps2.xml><?xml version="1.0" encoding="utf-8"?>
<ds:datastoreItem xmlns:ds="http://schemas.openxmlformats.org/officeDocument/2006/customXml" ds:itemID="{0D2A985A-FEE7-4804-B73A-8EB26CCE8E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34fbeb-fabb-444c-bd52-f6654cbb84e1"/>
    <ds:schemaRef ds:uri="30202bed-2e4c-48cc-9152-166190abeb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FDF23B-21E6-4EFE-8279-3CF6DC3B4BEB}">
  <ds:schemaRefs>
    <ds:schemaRef ds:uri="30202bed-2e4c-48cc-9152-166190abeb25"/>
    <ds:schemaRef ds:uri="c334fbeb-fabb-444c-bd52-f6654cbb84e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2341</Words>
  <Application>Microsoft Office PowerPoint</Application>
  <PresentationFormat>Widescreen</PresentationFormat>
  <Paragraphs>202</Paragraphs>
  <Slides>18</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18</vt:i4>
      </vt:variant>
    </vt:vector>
  </HeadingPairs>
  <TitlesOfParts>
    <vt:vector size="25" baseType="lpstr">
      <vt:lpstr>Aptos</vt:lpstr>
      <vt:lpstr>Aptos Display</vt:lpstr>
      <vt:lpstr>Arial</vt:lpstr>
      <vt:lpstr>Arial,Sans-Serif</vt:lpstr>
      <vt:lpstr>Calibri</vt:lpstr>
      <vt:lpstr>Courier New</vt:lpstr>
      <vt:lpstr>Kontortema</vt:lpstr>
      <vt:lpstr>Praksisguide </vt:lpstr>
      <vt:lpstr>Opbygning af praksisguide </vt:lpstr>
      <vt:lpstr>Formål med praksisguiden og undersøgelsen</vt:lpstr>
      <vt:lpstr>Målgruppe</vt:lpstr>
      <vt:lpstr>Trin-for-trin guide </vt:lpstr>
      <vt:lpstr>Trin-for-trin vejledning</vt:lpstr>
      <vt:lpstr>Trin 1 : Indsamling af elevdata</vt:lpstr>
      <vt:lpstr>PowerPoint-præsentation</vt:lpstr>
      <vt:lpstr>Trin 2: analyse af besvarelser   </vt:lpstr>
      <vt:lpstr>Analyse af besvarelser  I eksemplet til venstre er der anvendt et spørgsmål om forestillingerne om efterskolefællesskabet forud for skolestart. Først er der lavet en kodning af ordvalg, der går igen blandt de 97 respondenter. I eksemplet går ordet “alle” igen hos 64 ud af 97 respondenter i relation til forventningen om, at alle kunne med alle. Efterfølgende er der identificeret temaer, som respondenterne fremhæver på tværs af besvarelserne, for at forstå, hvad der menes med "alle kan med alle". Det giver et bredere indblik i respondenternes forestillinger, men samtidig også en sammenhæng, der kommer til udtryk i den samlede vurdering. Denne vurdering kan bringes videre i gør/bør-modellen.  Den analytiske opgave ligger i at gennemskue, hvad besvarelserne har til fælles på tværs af ordvalg, udtryk, konkrete situationer m.m.  Se bilag 1 for inspiration til analyse af besvarelser fra Odsherreds Efterskole. </vt:lpstr>
      <vt:lpstr>Trin 3: Gør/bør model</vt:lpstr>
      <vt:lpstr>Gør/bør model </vt:lpstr>
      <vt:lpstr>Eksempel fra praksis Nedenstående model er udfyldt med analyseret besvarelser fra elevdata fra Odsherreds Efterskole.  </vt:lpstr>
      <vt:lpstr>Trin 4: Medarbejderinvolvering </vt:lpstr>
      <vt:lpstr>PowerPoint-præsentation</vt:lpstr>
      <vt:lpstr>Trin 5: Beslutning om indsatsområder </vt:lpstr>
      <vt:lpstr>Evaluering </vt:lpstr>
      <vt:lpstr>Gode råd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Amanda My Heggelund</dc:creator>
  <cp:lastModifiedBy>Amanda My Heggelund</cp:lastModifiedBy>
  <cp:revision>563</cp:revision>
  <dcterms:created xsi:type="dcterms:W3CDTF">2026-03-09T12:29:28Z</dcterms:created>
  <dcterms:modified xsi:type="dcterms:W3CDTF">2026-03-18T12:29:24Z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0x010100076A9902C22FA5469BF82D23B4B01DB3</vt:lpwstr>
  </property>
  <property fmtid="{D5CDD505-2E9C-101B-9397-08002B2CF9AE}" pid="3" name="MediaServiceImageTags">
    <vt:lpwstr/>
  </property>
</Properties>
</file>